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3"/>
  </p:notesMasterIdLst>
  <p:sldIdLst>
    <p:sldId id="260" r:id="rId3"/>
    <p:sldId id="276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38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8D6C955C-E32B-4FE2-B524-5ACB2B2BC371}">
          <p14:sldIdLst>
            <p14:sldId id="260"/>
            <p14:sldId id="276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  <p14:section name="Kapanış" id="{73D05861-19F2-43B2-8699-16656DAA0014}">
          <p14:sldIdLst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re Ozturk" initials="EO" lastIdx="4" clrIdx="0">
    <p:extLst>
      <p:ext uri="{19B8F6BF-5375-455C-9EA6-DF929625EA0E}">
        <p15:presenceInfo xmlns:p15="http://schemas.microsoft.com/office/powerpoint/2012/main" userId="S-1-5-21-2995950241-251612273-3691071320-1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C50"/>
    <a:srgbClr val="4D4F53"/>
    <a:srgbClr val="54565A"/>
    <a:srgbClr val="FFFF99"/>
    <a:srgbClr val="009999"/>
    <a:srgbClr val="00FFFF"/>
    <a:srgbClr val="CCFF66"/>
    <a:srgbClr val="E41F26"/>
    <a:srgbClr val="FFC70B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385" autoAdjust="0"/>
  </p:normalViewPr>
  <p:slideViewPr>
    <p:cSldViewPr snapToGrid="0" showGuides="1">
      <p:cViewPr varScale="1">
        <p:scale>
          <a:sx n="59" d="100"/>
          <a:sy n="59" d="100"/>
        </p:scale>
        <p:origin x="294" y="6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98496-7189-409F-95A3-89972A377C6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B71E5-B23D-4E21-8D81-E7B85C0167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5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CB3E00-AFF4-41FE-AB59-BDAFF96EE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DDDDBB5-3671-44FB-9499-08D47E2E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055C73D-9C7B-431E-BA92-9A331FA2E2FC}"/>
              </a:ext>
            </a:extLst>
          </p:cNvPr>
          <p:cNvSpPr/>
          <p:nvPr userDrawn="1"/>
        </p:nvSpPr>
        <p:spPr>
          <a:xfrm>
            <a:off x="0" y="1910691"/>
            <a:ext cx="5008728" cy="3029803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cxnSp>
        <p:nvCxnSpPr>
          <p:cNvPr id="11" name="Düz Bağlayıcı 10" hidden="1">
            <a:extLst>
              <a:ext uri="{FF2B5EF4-FFF2-40B4-BE49-F238E27FC236}">
                <a16:creationId xmlns:a16="http://schemas.microsoft.com/office/drawing/2014/main" id="{2C7CBF12-5353-4102-AD4D-2033D01DDC9A}"/>
              </a:ext>
            </a:extLst>
          </p:cNvPr>
          <p:cNvCxnSpPr>
            <a:cxnSpLocks/>
          </p:cNvCxnSpPr>
          <p:nvPr userDrawn="1"/>
        </p:nvCxnSpPr>
        <p:spPr>
          <a:xfrm>
            <a:off x="5459103" y="4080681"/>
            <a:ext cx="5112000" cy="0"/>
          </a:xfrm>
          <a:prstGeom prst="line">
            <a:avLst/>
          </a:prstGeom>
          <a:ln w="76200">
            <a:solidFill>
              <a:srgbClr val="E4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9681C05-A9F0-4E97-9EED-5FBC5DF4FC47}"/>
              </a:ext>
            </a:extLst>
          </p:cNvPr>
          <p:cNvCxnSpPr>
            <a:cxnSpLocks/>
          </p:cNvCxnSpPr>
          <p:nvPr userDrawn="1"/>
        </p:nvCxnSpPr>
        <p:spPr>
          <a:xfrm>
            <a:off x="0" y="724488"/>
            <a:ext cx="504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35D0550B-AD8B-4A47-BCDC-7AB4335B5EBE}"/>
              </a:ext>
            </a:extLst>
          </p:cNvPr>
          <p:cNvCxnSpPr>
            <a:cxnSpLocks/>
          </p:cNvCxnSpPr>
          <p:nvPr userDrawn="1"/>
        </p:nvCxnSpPr>
        <p:spPr>
          <a:xfrm>
            <a:off x="7152000" y="724488"/>
            <a:ext cx="504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sim 15">
            <a:extLst>
              <a:ext uri="{FF2B5EF4-FFF2-40B4-BE49-F238E27FC236}">
                <a16:creationId xmlns:a16="http://schemas.microsoft.com/office/drawing/2014/main" id="{17855C6A-2E7A-4176-8F9A-C89BA20F7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4950" r="21412" b="14545"/>
          <a:stretch/>
        </p:blipFill>
        <p:spPr>
          <a:xfrm>
            <a:off x="5509724" y="136529"/>
            <a:ext cx="1172557" cy="1175927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B79A6D16-D83B-4D11-B203-72EC31329FB3}"/>
              </a:ext>
            </a:extLst>
          </p:cNvPr>
          <p:cNvSpPr txBox="1"/>
          <p:nvPr userDrawn="1"/>
        </p:nvSpPr>
        <p:spPr>
          <a:xfrm>
            <a:off x="5787223" y="6387466"/>
            <a:ext cx="53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Akıllı Şehir Uygulamalarına Yönelik Rehberlik Etkinliği</a:t>
            </a:r>
          </a:p>
        </p:txBody>
      </p: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53032993-3F0C-466F-BC22-01A9198959CA}"/>
              </a:ext>
            </a:extLst>
          </p:cNvPr>
          <p:cNvCxnSpPr>
            <a:cxnSpLocks/>
          </p:cNvCxnSpPr>
          <p:nvPr userDrawn="1"/>
        </p:nvCxnSpPr>
        <p:spPr>
          <a:xfrm>
            <a:off x="11353200" y="6564677"/>
            <a:ext cx="838800" cy="7789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59C3FFC2-67CF-4850-9F6B-A82B31D921D1}"/>
              </a:ext>
            </a:extLst>
          </p:cNvPr>
          <p:cNvCxnSpPr>
            <a:cxnSpLocks/>
          </p:cNvCxnSpPr>
          <p:nvPr userDrawn="1"/>
        </p:nvCxnSpPr>
        <p:spPr>
          <a:xfrm>
            <a:off x="0" y="6572130"/>
            <a:ext cx="5569528" cy="0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5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9C4B54-1EBA-4919-BF6D-6E74095B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B08D1D-48E3-407C-BCD3-32AC90ED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4E1A6EF-5C25-4586-A81A-77D8C36FB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5B4DF9-75C8-471C-8E32-72EBBBF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642B95-6A38-4566-AF28-1179BC92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89B184-81C8-42B8-B082-ECD29BC3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0803-1EB7-4DBC-95A7-68D91D95C5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98DF3D-14CA-4BFB-BB9D-1F720F6A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D944670-E8F8-4A5D-9AAB-FA074C087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8D30D5D-A302-4624-B717-417472C8D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A06059-BB39-49F8-B68F-4EA7E6AD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95012E-BED4-4BF5-B59D-93FB48DF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4E0F4E-38F4-4D09-8A2F-950EB38E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0803-1EB7-4DBC-95A7-68D91D95C5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81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E42F43-9405-4A4A-A5A2-F14DF9A9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B0223C9-E905-4AD6-A2E5-08B7CF4A7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8D7855-3D74-41C1-9027-F17D6F88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FE80C7-2379-4C62-BC24-25C6C03D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C7AA9D-E1BB-448F-BEBD-BD754F03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0803-1EB7-4DBC-95A7-68D91D95C5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32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D2CC7C0-D458-432C-9AFB-42CC3CEF1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A38813F-BF69-47E9-ABF3-946E22FB2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BEE1E4-6A9A-4A22-B697-CDA9E4DD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5B84E2-91AD-472F-8124-BE38F770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7368B3-A4A9-4AD3-B4A5-352230B7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0803-1EB7-4DBC-95A7-68D91D95C5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62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557138-13DA-4F91-9FEC-6DE13427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026CE-C687-4336-8709-03573F6A5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B2D046-C0A5-4D06-B7DA-9F169D2A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6392B6-9A6B-4F6B-8489-86333C35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9A736D-85EC-4474-9086-355CCC97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5D94-8026-4663-A78E-80376CD38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47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E680CC-B1CC-4711-A904-B9C7AD4A6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90A4A33-BB58-4497-8D10-6CC0F835F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C54B80-3137-41E1-BD16-88D02B7D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E8860E-A3FE-496E-9921-919AD046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532457-0E88-4BC2-BEDE-CEC98B9F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31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577555-3182-44C5-9572-3843569F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F29B26-9EBF-4E09-94C4-4A0AF7A08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19FFDB-681C-4FFB-B2D9-8F2D64B1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E5C4D8-E09A-4E9D-AC4F-75AD24F2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DA1247-D1AC-424D-AC77-846CF938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798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E8CC41-9F14-4D16-AAFD-86BF59EA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267EC0-F0DE-4EFD-A43D-828A2EDD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7168C6-5284-4B32-9877-E1AF17FC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1DD866-537C-45D2-93E4-9A6B1B93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FD2330-E3CC-4897-87C7-3A6A0354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909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5983DD-A6C9-41F8-9B4C-52A0C9CD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214A82-E812-4695-9D65-5F1D177FA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0B95FA-DF62-4F35-8413-1F68010FA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E36DB82-20CF-4102-BEE2-F25DAC3C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B334E6-EC24-4437-A415-46A50B90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0F8F6D-1C1A-4071-A294-8427C9C5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55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64C81-45E4-4A67-95CE-634B6C6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DE2FAC-2B9E-44C9-9754-10B0798D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D77FEAD-C56D-47A5-8584-964CDB4F7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160E3C3-B80B-495F-BD59-3928B70E8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2FF8BD5-FBB3-4AE6-8A5F-137410FA6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853C82D-FA29-4410-8DF7-B51AA671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C63441-E48B-407E-9738-469F1EB8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4F2934A-52A8-4DA1-87C3-A8375272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38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190F0B6D-0563-435D-81F6-4F21D340B6DB}"/>
              </a:ext>
            </a:extLst>
          </p:cNvPr>
          <p:cNvSpPr/>
          <p:nvPr userDrawn="1"/>
        </p:nvSpPr>
        <p:spPr>
          <a:xfrm>
            <a:off x="1" y="2157498"/>
            <a:ext cx="1263651" cy="414147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602F033-8926-4408-9B4D-01DE87BA5ADA}"/>
              </a:ext>
            </a:extLst>
          </p:cNvPr>
          <p:cNvSpPr/>
          <p:nvPr userDrawn="1"/>
        </p:nvSpPr>
        <p:spPr>
          <a:xfrm>
            <a:off x="946151" y="3158511"/>
            <a:ext cx="317501" cy="54590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15" name="Metin Yer Tutucusu 2">
            <a:extLst>
              <a:ext uri="{FF2B5EF4-FFF2-40B4-BE49-F238E27FC236}">
                <a16:creationId xmlns:a16="http://schemas.microsoft.com/office/drawing/2014/main" id="{872039C0-39D4-452A-887F-C6AB14BBC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3016" y="866912"/>
            <a:ext cx="3780429" cy="672204"/>
          </a:xfrm>
        </p:spPr>
        <p:txBody>
          <a:bodyPr anchor="ctr"/>
          <a:lstStyle>
            <a:lvl1pPr marL="0" indent="0" algn="ctr">
              <a:buNone/>
              <a:defRPr sz="2400" b="1">
                <a:latin typeface="Corbel" panose="020B05030202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İçerik Yer Tutucusu 5">
            <a:extLst>
              <a:ext uri="{FF2B5EF4-FFF2-40B4-BE49-F238E27FC236}">
                <a16:creationId xmlns:a16="http://schemas.microsoft.com/office/drawing/2014/main" id="{31600E16-C7FB-4B5B-91A5-7B4B35738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33016" y="1705809"/>
            <a:ext cx="9922373" cy="4483854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cxnSp>
        <p:nvCxnSpPr>
          <p:cNvPr id="40" name="Düz Bağlayıcı 39">
            <a:extLst>
              <a:ext uri="{FF2B5EF4-FFF2-40B4-BE49-F238E27FC236}">
                <a16:creationId xmlns:a16="http://schemas.microsoft.com/office/drawing/2014/main" id="{C8B54EE3-42A5-4378-A04A-301E4B1C4B59}"/>
              </a:ext>
            </a:extLst>
          </p:cNvPr>
          <p:cNvCxnSpPr>
            <a:cxnSpLocks/>
          </p:cNvCxnSpPr>
          <p:nvPr userDrawn="1"/>
        </p:nvCxnSpPr>
        <p:spPr>
          <a:xfrm>
            <a:off x="0" y="558797"/>
            <a:ext cx="95583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Resim 40">
            <a:extLst>
              <a:ext uri="{FF2B5EF4-FFF2-40B4-BE49-F238E27FC236}">
                <a16:creationId xmlns:a16="http://schemas.microsoft.com/office/drawing/2014/main" id="{FACDCE8C-FF94-478C-B761-E7565C4A9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4950" r="21412" b="14545"/>
          <a:stretch/>
        </p:blipFill>
        <p:spPr>
          <a:xfrm>
            <a:off x="10039755" y="141285"/>
            <a:ext cx="832631" cy="835024"/>
          </a:xfrm>
          <a:prstGeom prst="rect">
            <a:avLst/>
          </a:prstGeom>
        </p:spPr>
      </p:pic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76EFFD84-904F-41AE-961C-73195083D6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554831"/>
            <a:ext cx="838200" cy="79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7C4A4749-2280-4998-BA4A-9700BE83F24A}"/>
              </a:ext>
            </a:extLst>
          </p:cNvPr>
          <p:cNvSpPr txBox="1"/>
          <p:nvPr userDrawn="1"/>
        </p:nvSpPr>
        <p:spPr>
          <a:xfrm>
            <a:off x="1022588" y="366511"/>
            <a:ext cx="2374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800" dirty="0">
                <a:solidFill>
                  <a:srgbClr val="C00000"/>
                </a:solidFill>
                <a:latin typeface="Corbel Light" panose="020B0303020204020204" pitchFamily="34" charset="0"/>
              </a:rPr>
              <a:t>www.akillisehirler.gov.tr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D9CCEB89-143E-4354-95B7-CA8802309161}"/>
              </a:ext>
            </a:extLst>
          </p:cNvPr>
          <p:cNvSpPr txBox="1"/>
          <p:nvPr userDrawn="1"/>
        </p:nvSpPr>
        <p:spPr>
          <a:xfrm>
            <a:off x="5787223" y="6387466"/>
            <a:ext cx="53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Akıllı Şehir Uygulamalarına Yönelik Rehberlik Etkinliği</a:t>
            </a:r>
          </a:p>
        </p:txBody>
      </p: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0BD09A5B-66E8-4002-B623-55E7C5CD2BA8}"/>
              </a:ext>
            </a:extLst>
          </p:cNvPr>
          <p:cNvCxnSpPr>
            <a:cxnSpLocks/>
          </p:cNvCxnSpPr>
          <p:nvPr userDrawn="1"/>
        </p:nvCxnSpPr>
        <p:spPr>
          <a:xfrm>
            <a:off x="11353200" y="6564677"/>
            <a:ext cx="838800" cy="7789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21BCFF2B-E43C-401D-8189-270D6530221E}"/>
              </a:ext>
            </a:extLst>
          </p:cNvPr>
          <p:cNvCxnSpPr>
            <a:cxnSpLocks/>
          </p:cNvCxnSpPr>
          <p:nvPr userDrawn="1"/>
        </p:nvCxnSpPr>
        <p:spPr>
          <a:xfrm>
            <a:off x="0" y="6572130"/>
            <a:ext cx="5569528" cy="0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0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F180C-7C84-4C00-8B63-3E69F59D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024DB0-7FF5-427E-8C40-1F8A465A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DB36E4-EF2A-4E5E-AF38-385FB4B6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9F39D5-DEE7-49CA-9E26-33B6E2A2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787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1745D9F-1CA4-4B60-8D39-BBA2C7D8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9CE18FB-EC3A-4359-AC32-6EC1C3E5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802314-519E-4C6F-8C33-DC90CCD5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235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6B59ED-4B27-4359-BAC8-B550710F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3EB651-3137-4102-9F9E-AF5165A1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2E89E5-BAA0-424B-9623-3AE49D46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BE5021-AB76-41D7-95D1-BE7A0F69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FAC6715-76F5-4893-B1E8-BDF4418E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6862EDB-006F-4EF4-BDBB-3AF563A5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62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4255F9-9877-4AD9-A2CC-E13206EA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FE93B93-7CD5-4818-B2DB-9E29D0121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6E23E9-63D3-4161-AEA0-D68BF8EC7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D2BD1E-0494-4D41-A956-A1A800D3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472527-8B79-4F54-9428-067B7A34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FF3618-664C-485A-90ED-71431FB4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207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641CB9-5D73-427B-8E8A-09462D87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29BC46-2204-4A20-84F9-67D356DB5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979B60-90E0-4376-8097-7D8659E0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B01DD-C5BC-4666-946C-1F41660C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78012C-5E42-4E6E-8419-56ABEC17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360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A28D084-0480-436A-86DE-714BECA96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CFEA559-5D9C-4FFE-BFE8-EE4F3B839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51FC31-5E20-499D-A923-0DB02277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2733C2-3CA6-4D27-8211-7DF920A1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02C31A-41D9-4ED2-8BD4-6F523278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2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Yer Tutucusu 2">
            <a:extLst>
              <a:ext uri="{FF2B5EF4-FFF2-40B4-BE49-F238E27FC236}">
                <a16:creationId xmlns:a16="http://schemas.microsoft.com/office/drawing/2014/main" id="{872039C0-39D4-452A-887F-C6AB14BBC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66912"/>
            <a:ext cx="4375245" cy="672204"/>
          </a:xfrm>
        </p:spPr>
        <p:txBody>
          <a:bodyPr anchor="ctr"/>
          <a:lstStyle>
            <a:lvl1pPr marL="0" indent="0" algn="ctr">
              <a:buNone/>
              <a:defRPr sz="2400" b="1">
                <a:latin typeface="Corbel" panose="020B05030202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İçerik Yer Tutucusu 5">
            <a:extLst>
              <a:ext uri="{FF2B5EF4-FFF2-40B4-BE49-F238E27FC236}">
                <a16:creationId xmlns:a16="http://schemas.microsoft.com/office/drawing/2014/main" id="{31600E16-C7FB-4B5B-91A5-7B4B35738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3" y="1705809"/>
            <a:ext cx="10517188" cy="4483854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9491FBE5-3176-48BA-8D2A-3D5A3DD0027F}"/>
              </a:ext>
            </a:extLst>
          </p:cNvPr>
          <p:cNvCxnSpPr>
            <a:cxnSpLocks/>
          </p:cNvCxnSpPr>
          <p:nvPr userDrawn="1"/>
        </p:nvCxnSpPr>
        <p:spPr>
          <a:xfrm>
            <a:off x="0" y="558797"/>
            <a:ext cx="95583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Resim 25">
            <a:extLst>
              <a:ext uri="{FF2B5EF4-FFF2-40B4-BE49-F238E27FC236}">
                <a16:creationId xmlns:a16="http://schemas.microsoft.com/office/drawing/2014/main" id="{67C33B18-A850-4F1D-AE7F-DA5DB6A52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4950" r="21412" b="14545"/>
          <a:stretch/>
        </p:blipFill>
        <p:spPr>
          <a:xfrm>
            <a:off x="10039757" y="141285"/>
            <a:ext cx="832631" cy="835024"/>
          </a:xfrm>
          <a:prstGeom prst="rect">
            <a:avLst/>
          </a:prstGeom>
        </p:spPr>
      </p:pic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D25BA9CA-F153-441A-B812-3F4C6B2A8B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554833"/>
            <a:ext cx="838200" cy="79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51054B7-25E6-4124-98B0-238F4940983B}"/>
              </a:ext>
            </a:extLst>
          </p:cNvPr>
          <p:cNvSpPr txBox="1"/>
          <p:nvPr userDrawn="1"/>
        </p:nvSpPr>
        <p:spPr>
          <a:xfrm>
            <a:off x="1022588" y="366511"/>
            <a:ext cx="2374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800" dirty="0">
                <a:solidFill>
                  <a:srgbClr val="C00000"/>
                </a:solidFill>
                <a:latin typeface="Corbel Light" panose="020B0303020204020204" pitchFamily="34" charset="0"/>
              </a:rPr>
              <a:t>www.akillisehirler.gov.tr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D6B0DEC-5BD7-4120-8F97-0A77FCDC1A13}"/>
              </a:ext>
            </a:extLst>
          </p:cNvPr>
          <p:cNvSpPr txBox="1"/>
          <p:nvPr userDrawn="1"/>
        </p:nvSpPr>
        <p:spPr>
          <a:xfrm>
            <a:off x="5787224" y="6387466"/>
            <a:ext cx="53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Akıllı Şehir Uygulamalarına Yönelik Rehberlik Etkinliği</a:t>
            </a:r>
          </a:p>
        </p:txBody>
      </p: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715D5DBD-30B6-44AC-A10D-EAB8DD5D4A93}"/>
              </a:ext>
            </a:extLst>
          </p:cNvPr>
          <p:cNvCxnSpPr>
            <a:cxnSpLocks/>
          </p:cNvCxnSpPr>
          <p:nvPr userDrawn="1"/>
        </p:nvCxnSpPr>
        <p:spPr>
          <a:xfrm>
            <a:off x="11353200" y="6564679"/>
            <a:ext cx="838800" cy="7789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09898F23-F710-4433-A2C2-A87FA77E1830}"/>
              </a:ext>
            </a:extLst>
          </p:cNvPr>
          <p:cNvCxnSpPr>
            <a:cxnSpLocks/>
          </p:cNvCxnSpPr>
          <p:nvPr userDrawn="1"/>
        </p:nvCxnSpPr>
        <p:spPr>
          <a:xfrm>
            <a:off x="0" y="6572130"/>
            <a:ext cx="5569528" cy="0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3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kdörtgen 25">
            <a:extLst>
              <a:ext uri="{FF2B5EF4-FFF2-40B4-BE49-F238E27FC236}">
                <a16:creationId xmlns:a16="http://schemas.microsoft.com/office/drawing/2014/main" id="{45104E1B-A075-4315-BE79-8CFEC1C8174D}"/>
              </a:ext>
            </a:extLst>
          </p:cNvPr>
          <p:cNvSpPr/>
          <p:nvPr userDrawn="1"/>
        </p:nvSpPr>
        <p:spPr>
          <a:xfrm>
            <a:off x="9896557" y="1730186"/>
            <a:ext cx="1764907" cy="107724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526DD1F-9B7E-4249-9D53-3B9E45DA2185}"/>
              </a:ext>
            </a:extLst>
          </p:cNvPr>
          <p:cNvSpPr/>
          <p:nvPr userDrawn="1"/>
        </p:nvSpPr>
        <p:spPr>
          <a:xfrm rot="5400000">
            <a:off x="10846423" y="2545230"/>
            <a:ext cx="1737807" cy="107724"/>
          </a:xfrm>
          <a:prstGeom prst="rect">
            <a:avLst/>
          </a:prstGeom>
          <a:solidFill>
            <a:srgbClr val="54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grpSp>
        <p:nvGrpSpPr>
          <p:cNvPr id="30" name="Grup 29">
            <a:extLst>
              <a:ext uri="{FF2B5EF4-FFF2-40B4-BE49-F238E27FC236}">
                <a16:creationId xmlns:a16="http://schemas.microsoft.com/office/drawing/2014/main" id="{71F3BD14-A232-45BD-AF86-53B45AAA437F}"/>
              </a:ext>
            </a:extLst>
          </p:cNvPr>
          <p:cNvGrpSpPr/>
          <p:nvPr userDrawn="1"/>
        </p:nvGrpSpPr>
        <p:grpSpPr>
          <a:xfrm flipH="1" flipV="1">
            <a:off x="8569977" y="4007236"/>
            <a:ext cx="2163595" cy="1223969"/>
            <a:chOff x="9050905" y="1882998"/>
            <a:chExt cx="2163595" cy="1223969"/>
          </a:xfrm>
        </p:grpSpPr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id="{C9833777-C563-46B0-A924-8D002A041CB3}"/>
                </a:ext>
              </a:extLst>
            </p:cNvPr>
            <p:cNvSpPr/>
            <p:nvPr userDrawn="1"/>
          </p:nvSpPr>
          <p:spPr>
            <a:xfrm flipH="1">
              <a:off x="9050905" y="1882998"/>
              <a:ext cx="2069141" cy="107724"/>
            </a:xfrm>
            <a:prstGeom prst="rect">
              <a:avLst/>
            </a:prstGeom>
            <a:solidFill>
              <a:srgbClr val="E4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id="{BBD11931-8FC5-408A-9105-9D46AC8D318C}"/>
                </a:ext>
              </a:extLst>
            </p:cNvPr>
            <p:cNvSpPr/>
            <p:nvPr userDrawn="1"/>
          </p:nvSpPr>
          <p:spPr>
            <a:xfrm rot="16200000" flipH="1">
              <a:off x="10548515" y="2440983"/>
              <a:ext cx="1223969" cy="108000"/>
            </a:xfrm>
            <a:prstGeom prst="rect">
              <a:avLst/>
            </a:prstGeom>
            <a:solidFill>
              <a:srgbClr val="54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</p:grpSp>
      <p:sp>
        <p:nvSpPr>
          <p:cNvPr id="23" name="Metin Yer Tutucusu 2">
            <a:extLst>
              <a:ext uri="{FF2B5EF4-FFF2-40B4-BE49-F238E27FC236}">
                <a16:creationId xmlns:a16="http://schemas.microsoft.com/office/drawing/2014/main" id="{61408CE7-0443-4BE0-B17D-3014C834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274" y="3016652"/>
            <a:ext cx="2635476" cy="823912"/>
          </a:xfrm>
        </p:spPr>
        <p:txBody>
          <a:bodyPr anchor="b"/>
          <a:lstStyle>
            <a:lvl1pPr marL="0" indent="0" algn="ctr">
              <a:buNone/>
              <a:defRPr sz="2400" b="1">
                <a:latin typeface="Corbel" panose="020B05030202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İçerik Yer Tutucusu 5">
            <a:extLst>
              <a:ext uri="{FF2B5EF4-FFF2-40B4-BE49-F238E27FC236}">
                <a16:creationId xmlns:a16="http://schemas.microsoft.com/office/drawing/2014/main" id="{681E759F-F754-4CAB-9B87-2D5AD7BBF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72669" y="1730186"/>
            <a:ext cx="6197427" cy="4484266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777D325-8B7B-41DC-8C13-6F53E8F55EF0}"/>
              </a:ext>
            </a:extLst>
          </p:cNvPr>
          <p:cNvSpPr/>
          <p:nvPr userDrawn="1"/>
        </p:nvSpPr>
        <p:spPr>
          <a:xfrm rot="5400000">
            <a:off x="279606" y="3736386"/>
            <a:ext cx="332890" cy="57236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2B0148A5-494C-4AEE-9CF5-95BA03F9635F}"/>
              </a:ext>
            </a:extLst>
          </p:cNvPr>
          <p:cNvCxnSpPr>
            <a:cxnSpLocks/>
          </p:cNvCxnSpPr>
          <p:nvPr userDrawn="1"/>
        </p:nvCxnSpPr>
        <p:spPr>
          <a:xfrm>
            <a:off x="0" y="558797"/>
            <a:ext cx="95583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Resim 38">
            <a:extLst>
              <a:ext uri="{FF2B5EF4-FFF2-40B4-BE49-F238E27FC236}">
                <a16:creationId xmlns:a16="http://schemas.microsoft.com/office/drawing/2014/main" id="{F86FA114-8623-46CC-8B96-E67622BBB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4950" r="21412" b="14545"/>
          <a:stretch/>
        </p:blipFill>
        <p:spPr>
          <a:xfrm>
            <a:off x="10039755" y="141285"/>
            <a:ext cx="832631" cy="835024"/>
          </a:xfrm>
          <a:prstGeom prst="rect">
            <a:avLst/>
          </a:prstGeom>
        </p:spPr>
      </p:pic>
      <p:cxnSp>
        <p:nvCxnSpPr>
          <p:cNvPr id="40" name="Düz Bağlayıcı 39">
            <a:extLst>
              <a:ext uri="{FF2B5EF4-FFF2-40B4-BE49-F238E27FC236}">
                <a16:creationId xmlns:a16="http://schemas.microsoft.com/office/drawing/2014/main" id="{CDFE778C-8511-4E0F-BE21-5875D6ADC7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554831"/>
            <a:ext cx="838200" cy="79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947EBD9-FBC3-4C0D-B239-DCCC2C08DFD0}"/>
              </a:ext>
            </a:extLst>
          </p:cNvPr>
          <p:cNvSpPr txBox="1"/>
          <p:nvPr userDrawn="1"/>
        </p:nvSpPr>
        <p:spPr>
          <a:xfrm>
            <a:off x="1022588" y="366511"/>
            <a:ext cx="2374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800" dirty="0">
                <a:solidFill>
                  <a:srgbClr val="C00000"/>
                </a:solidFill>
                <a:latin typeface="Corbel Light" panose="020B0303020204020204" pitchFamily="34" charset="0"/>
              </a:rPr>
              <a:t>www.akillisehirler.gov.tr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B62E26D3-C8E6-4121-AEFD-CE3FEBAA664D}"/>
              </a:ext>
            </a:extLst>
          </p:cNvPr>
          <p:cNvSpPr txBox="1"/>
          <p:nvPr userDrawn="1"/>
        </p:nvSpPr>
        <p:spPr>
          <a:xfrm>
            <a:off x="5787223" y="6387466"/>
            <a:ext cx="53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Akıllı Şehir Uygulamalarına Yönelik Rehberlik Etkinliği</a:t>
            </a: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2206F9E1-E485-478F-97D1-5042AB7A0675}"/>
              </a:ext>
            </a:extLst>
          </p:cNvPr>
          <p:cNvCxnSpPr>
            <a:cxnSpLocks/>
          </p:cNvCxnSpPr>
          <p:nvPr userDrawn="1"/>
        </p:nvCxnSpPr>
        <p:spPr>
          <a:xfrm>
            <a:off x="11353200" y="6564677"/>
            <a:ext cx="838800" cy="7789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DBE5EF81-95DA-4B5A-9F78-081FDC5325E8}"/>
              </a:ext>
            </a:extLst>
          </p:cNvPr>
          <p:cNvCxnSpPr>
            <a:cxnSpLocks/>
          </p:cNvCxnSpPr>
          <p:nvPr userDrawn="1"/>
        </p:nvCxnSpPr>
        <p:spPr>
          <a:xfrm>
            <a:off x="0" y="6572130"/>
            <a:ext cx="5569528" cy="0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325AE8-EBB0-4F05-9D49-45AF8A5E3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791" y="3062306"/>
            <a:ext cx="2635476" cy="823912"/>
          </a:xfrm>
        </p:spPr>
        <p:txBody>
          <a:bodyPr anchor="b"/>
          <a:lstStyle>
            <a:lvl1pPr marL="0" indent="0" algn="ctr">
              <a:buNone/>
              <a:defRPr sz="2400" b="1">
                <a:latin typeface="Corbel" panose="020B05030202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E54CD4-2F0B-43C4-8C80-6D97BB5E5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7962" y="1723758"/>
            <a:ext cx="6164335" cy="4465907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3D1BC1F-9FEB-4CBA-BBA9-A931BB492CCF}"/>
              </a:ext>
            </a:extLst>
          </p:cNvPr>
          <p:cNvSpPr/>
          <p:nvPr userDrawn="1"/>
        </p:nvSpPr>
        <p:spPr>
          <a:xfrm rot="10800000">
            <a:off x="525157" y="5117046"/>
            <a:ext cx="1764907" cy="107724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BA499C4-5C8C-405A-B9E1-C168E636BF55}"/>
              </a:ext>
            </a:extLst>
          </p:cNvPr>
          <p:cNvSpPr/>
          <p:nvPr userDrawn="1"/>
        </p:nvSpPr>
        <p:spPr>
          <a:xfrm rot="16200000">
            <a:off x="-397606" y="4302006"/>
            <a:ext cx="1737807" cy="107724"/>
          </a:xfrm>
          <a:prstGeom prst="rect">
            <a:avLst/>
          </a:prstGeom>
          <a:solidFill>
            <a:srgbClr val="54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5F92A3A0-A032-4FC0-9B44-3DAC99EA1262}"/>
              </a:ext>
            </a:extLst>
          </p:cNvPr>
          <p:cNvGrpSpPr/>
          <p:nvPr userDrawn="1"/>
        </p:nvGrpSpPr>
        <p:grpSpPr>
          <a:xfrm rot="10800000" flipH="1" flipV="1">
            <a:off x="1457812" y="1723759"/>
            <a:ext cx="2158832" cy="1223969"/>
            <a:chOff x="9055668" y="1882998"/>
            <a:chExt cx="2158832" cy="1223969"/>
          </a:xfrm>
        </p:grpSpPr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44AA971D-424A-4D4E-80BE-70972B0D22B3}"/>
                </a:ext>
              </a:extLst>
            </p:cNvPr>
            <p:cNvSpPr/>
            <p:nvPr userDrawn="1"/>
          </p:nvSpPr>
          <p:spPr>
            <a:xfrm flipH="1">
              <a:off x="9055668" y="1882998"/>
              <a:ext cx="2069141" cy="107724"/>
            </a:xfrm>
            <a:prstGeom prst="rect">
              <a:avLst/>
            </a:prstGeom>
            <a:solidFill>
              <a:srgbClr val="E4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1EB51F3B-EFD8-4834-94B5-40F07F1D29E9}"/>
                </a:ext>
              </a:extLst>
            </p:cNvPr>
            <p:cNvSpPr/>
            <p:nvPr userDrawn="1"/>
          </p:nvSpPr>
          <p:spPr>
            <a:xfrm rot="16200000" flipH="1">
              <a:off x="10548515" y="2440983"/>
              <a:ext cx="1223969" cy="108000"/>
            </a:xfrm>
            <a:prstGeom prst="rect">
              <a:avLst/>
            </a:prstGeom>
            <a:solidFill>
              <a:srgbClr val="54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</p:grp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C29A126-7DF0-419C-A475-55C9BD05C5D9}"/>
              </a:ext>
            </a:extLst>
          </p:cNvPr>
          <p:cNvSpPr/>
          <p:nvPr userDrawn="1"/>
        </p:nvSpPr>
        <p:spPr>
          <a:xfrm rot="16200000">
            <a:off x="11517166" y="3154736"/>
            <a:ext cx="332890" cy="57236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C6A20EA8-FA7F-4D36-8447-ABEDE10E53A0}"/>
              </a:ext>
            </a:extLst>
          </p:cNvPr>
          <p:cNvCxnSpPr>
            <a:cxnSpLocks/>
          </p:cNvCxnSpPr>
          <p:nvPr userDrawn="1"/>
        </p:nvCxnSpPr>
        <p:spPr>
          <a:xfrm>
            <a:off x="0" y="558797"/>
            <a:ext cx="95583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sim 26">
            <a:extLst>
              <a:ext uri="{FF2B5EF4-FFF2-40B4-BE49-F238E27FC236}">
                <a16:creationId xmlns:a16="http://schemas.microsoft.com/office/drawing/2014/main" id="{9F72B565-5D31-4A71-9373-7F902535E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4950" r="21412" b="14545"/>
          <a:stretch/>
        </p:blipFill>
        <p:spPr>
          <a:xfrm>
            <a:off x="10039755" y="141285"/>
            <a:ext cx="832631" cy="835024"/>
          </a:xfrm>
          <a:prstGeom prst="rect">
            <a:avLst/>
          </a:prstGeom>
        </p:spPr>
      </p:pic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0361CC9A-32E1-44DC-9163-E40FB3CC5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554831"/>
            <a:ext cx="838200" cy="79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8F3293B-77F4-4EA7-883C-2DB5F34417B7}"/>
              </a:ext>
            </a:extLst>
          </p:cNvPr>
          <p:cNvSpPr txBox="1"/>
          <p:nvPr userDrawn="1"/>
        </p:nvSpPr>
        <p:spPr>
          <a:xfrm>
            <a:off x="1022588" y="366511"/>
            <a:ext cx="2374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800" dirty="0">
                <a:solidFill>
                  <a:srgbClr val="C00000"/>
                </a:solidFill>
                <a:latin typeface="Corbel Light" panose="020B0303020204020204" pitchFamily="34" charset="0"/>
              </a:rPr>
              <a:t>www.akillisehirler.gov.tr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13F26E2F-2F44-4B68-9761-40C3D99D819F}"/>
              </a:ext>
            </a:extLst>
          </p:cNvPr>
          <p:cNvSpPr txBox="1"/>
          <p:nvPr userDrawn="1"/>
        </p:nvSpPr>
        <p:spPr>
          <a:xfrm>
            <a:off x="5787223" y="6387466"/>
            <a:ext cx="53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Akıllı Şehir Uygulamalarına Yönelik Rehberlik Etkinliği</a:t>
            </a:r>
          </a:p>
        </p:txBody>
      </p: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BE1C88F5-FD20-4961-8356-7944EF270884}"/>
              </a:ext>
            </a:extLst>
          </p:cNvPr>
          <p:cNvCxnSpPr>
            <a:cxnSpLocks/>
          </p:cNvCxnSpPr>
          <p:nvPr userDrawn="1"/>
        </p:nvCxnSpPr>
        <p:spPr>
          <a:xfrm>
            <a:off x="11353200" y="6564677"/>
            <a:ext cx="838800" cy="7789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>
            <a:extLst>
              <a:ext uri="{FF2B5EF4-FFF2-40B4-BE49-F238E27FC236}">
                <a16:creationId xmlns:a16="http://schemas.microsoft.com/office/drawing/2014/main" id="{62BD6A45-3131-4F19-BE4C-CEA1605FAC1A}"/>
              </a:ext>
            </a:extLst>
          </p:cNvPr>
          <p:cNvCxnSpPr>
            <a:cxnSpLocks/>
          </p:cNvCxnSpPr>
          <p:nvPr userDrawn="1"/>
        </p:nvCxnSpPr>
        <p:spPr>
          <a:xfrm>
            <a:off x="0" y="6572130"/>
            <a:ext cx="5569528" cy="0"/>
          </a:xfrm>
          <a:prstGeom prst="line">
            <a:avLst/>
          </a:prstGeom>
          <a:ln w="57150">
            <a:solidFill>
              <a:srgbClr val="4A4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8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kdörtgen 24">
            <a:extLst>
              <a:ext uri="{FF2B5EF4-FFF2-40B4-BE49-F238E27FC236}">
                <a16:creationId xmlns:a16="http://schemas.microsoft.com/office/drawing/2014/main" id="{2C83F784-42F3-4EB9-AA32-DC2D09BC4D2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4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366A3A7-EEE2-4650-9D88-0D896C8F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1D91FD-6889-4D72-ABF4-7D6B1162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B05968B-87FE-4BC0-B226-360EFE37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287" y="6006870"/>
            <a:ext cx="747712" cy="365125"/>
          </a:xfrm>
        </p:spPr>
        <p:txBody>
          <a:bodyPr/>
          <a:lstStyle>
            <a:lvl1pPr algn="ctr">
              <a:defRPr/>
            </a:lvl1pPr>
          </a:lstStyle>
          <a:p>
            <a:fld id="{58CF0803-1EB7-4DBC-95A7-68D91D95C59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954BB8F0-F2FC-45D4-A8D8-FF950E493C8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dirty="0"/>
              <a:t>Asıl başlık stilini düzenlemek için tıklayın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FA1703D-91B9-4FF6-9581-F8DA7566D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İçerik Yer Tutucusu 3">
            <a:extLst>
              <a:ext uri="{FF2B5EF4-FFF2-40B4-BE49-F238E27FC236}">
                <a16:creationId xmlns:a16="http://schemas.microsoft.com/office/drawing/2014/main" id="{79BBD3F2-5D43-4FF8-A143-EA59A067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" name="Veri Yer Tutucusu 4">
            <a:extLst>
              <a:ext uri="{FF2B5EF4-FFF2-40B4-BE49-F238E27FC236}">
                <a16:creationId xmlns:a16="http://schemas.microsoft.com/office/drawing/2014/main" id="{561CB76E-B57E-4D60-B757-F1B7506C5E2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32FE55-3186-48B2-AF13-57900F04AA62}" type="datetimeFigureOut">
              <a:rPr lang="tr-TR" sz="1200" smtClean="0"/>
              <a:pPr/>
              <a:t>3.12.2020</a:t>
            </a:fld>
            <a:endParaRPr lang="tr-TR" sz="1200"/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63EE251C-054F-4FFC-9793-BDB0461B7DC5}"/>
              </a:ext>
            </a:extLst>
          </p:cNvPr>
          <p:cNvCxnSpPr>
            <a:cxnSpLocks/>
          </p:cNvCxnSpPr>
          <p:nvPr userDrawn="1"/>
        </p:nvCxnSpPr>
        <p:spPr>
          <a:xfrm>
            <a:off x="0" y="482597"/>
            <a:ext cx="95583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628A3D4B-794D-4A91-9C0D-B2BED9F1A45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478630"/>
            <a:ext cx="838200" cy="794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4FB0524-F52F-4B35-B417-7F011BFF1036}"/>
              </a:ext>
            </a:extLst>
          </p:cNvPr>
          <p:cNvSpPr txBox="1"/>
          <p:nvPr userDrawn="1"/>
        </p:nvSpPr>
        <p:spPr>
          <a:xfrm>
            <a:off x="1022588" y="297931"/>
            <a:ext cx="2374433" cy="369332"/>
          </a:xfrm>
          <a:prstGeom prst="rect">
            <a:avLst/>
          </a:prstGeom>
          <a:solidFill>
            <a:srgbClr val="54565A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800" dirty="0">
                <a:solidFill>
                  <a:schemeClr val="bg1"/>
                </a:solidFill>
                <a:latin typeface="Corbel Light" panose="020B0303020204020204" pitchFamily="34" charset="0"/>
              </a:rPr>
              <a:t>www.akillisehirler.gov.tr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8510BF6-B2F4-46FF-ADE9-1359D6AE70E2}"/>
              </a:ext>
            </a:extLst>
          </p:cNvPr>
          <p:cNvSpPr/>
          <p:nvPr userDrawn="1"/>
        </p:nvSpPr>
        <p:spPr>
          <a:xfrm>
            <a:off x="11444291" y="6476845"/>
            <a:ext cx="747711" cy="158584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F700E21D-C7F7-47C8-9303-9622519A5540}"/>
              </a:ext>
            </a:extLst>
          </p:cNvPr>
          <p:cNvSpPr/>
          <p:nvPr userDrawn="1"/>
        </p:nvSpPr>
        <p:spPr>
          <a:xfrm>
            <a:off x="9196389" y="1730598"/>
            <a:ext cx="1764907" cy="107724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BB01889F-5750-4AB4-997D-3BEE301AB2D5}"/>
              </a:ext>
            </a:extLst>
          </p:cNvPr>
          <p:cNvSpPr/>
          <p:nvPr userDrawn="1"/>
        </p:nvSpPr>
        <p:spPr>
          <a:xfrm rot="5400000">
            <a:off x="10146257" y="2545643"/>
            <a:ext cx="1737807" cy="10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6A8F8185-ABCB-4400-AAB0-1AEDCB4D247B}"/>
              </a:ext>
            </a:extLst>
          </p:cNvPr>
          <p:cNvGrpSpPr/>
          <p:nvPr userDrawn="1"/>
        </p:nvGrpSpPr>
        <p:grpSpPr>
          <a:xfrm flipH="1" flipV="1">
            <a:off x="7869808" y="4007650"/>
            <a:ext cx="2163595" cy="1223969"/>
            <a:chOff x="9050905" y="1882998"/>
            <a:chExt cx="2163595" cy="1223969"/>
          </a:xfrm>
        </p:grpSpPr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E69E7E3E-E710-4879-8C13-B47514E42C92}"/>
                </a:ext>
              </a:extLst>
            </p:cNvPr>
            <p:cNvSpPr/>
            <p:nvPr userDrawn="1"/>
          </p:nvSpPr>
          <p:spPr>
            <a:xfrm flipH="1">
              <a:off x="9050905" y="1882998"/>
              <a:ext cx="2069141" cy="107724"/>
            </a:xfrm>
            <a:prstGeom prst="rect">
              <a:avLst/>
            </a:prstGeom>
            <a:solidFill>
              <a:srgbClr val="E4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B4118EC7-C04D-4C5B-9503-FFD74252DAD3}"/>
                </a:ext>
              </a:extLst>
            </p:cNvPr>
            <p:cNvSpPr/>
            <p:nvPr userDrawn="1"/>
          </p:nvSpPr>
          <p:spPr>
            <a:xfrm rot="16200000" flipH="1">
              <a:off x="10555685" y="2448153"/>
              <a:ext cx="1223969" cy="9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</p:grpSp>
      <p:sp>
        <p:nvSpPr>
          <p:cNvPr id="21" name="Dikdörtgen 20">
            <a:extLst>
              <a:ext uri="{FF2B5EF4-FFF2-40B4-BE49-F238E27FC236}">
                <a16:creationId xmlns:a16="http://schemas.microsoft.com/office/drawing/2014/main" id="{D39FB472-1B36-4476-80BC-E213B379EEFF}"/>
              </a:ext>
            </a:extLst>
          </p:cNvPr>
          <p:cNvSpPr/>
          <p:nvPr userDrawn="1"/>
        </p:nvSpPr>
        <p:spPr>
          <a:xfrm rot="5400000">
            <a:off x="1077891" y="3736387"/>
            <a:ext cx="332890" cy="57236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57823C6-CAD4-4A45-91CE-217BCCBB462C}"/>
              </a:ext>
            </a:extLst>
          </p:cNvPr>
          <p:cNvSpPr txBox="1"/>
          <p:nvPr userDrawn="1"/>
        </p:nvSpPr>
        <p:spPr>
          <a:xfrm>
            <a:off x="0" y="6371473"/>
            <a:ext cx="119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2020-2023 ULUSAL AKILLI ŞEHİR STRATEJİSİ VE EYLEM PLANI  YÖNETİŞİM BİLGİLENDİRME VE İZLEME TOPLANTISI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047CAC0A-8B7B-4D31-AB6D-B1511F5A2C48}"/>
              </a:ext>
            </a:extLst>
          </p:cNvPr>
          <p:cNvGrpSpPr/>
          <p:nvPr userDrawn="1"/>
        </p:nvGrpSpPr>
        <p:grpSpPr>
          <a:xfrm>
            <a:off x="10039757" y="65085"/>
            <a:ext cx="834623" cy="837493"/>
            <a:chOff x="649684" y="3005049"/>
            <a:chExt cx="834622" cy="83749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255B2-1F8E-47B6-B25D-B1D92E24ABA1}"/>
                </a:ext>
              </a:extLst>
            </p:cNvPr>
            <p:cNvSpPr/>
            <p:nvPr userDrawn="1"/>
          </p:nvSpPr>
          <p:spPr>
            <a:xfrm>
              <a:off x="649684" y="3005049"/>
              <a:ext cx="831850" cy="83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pic>
          <p:nvPicPr>
            <p:cNvPr id="28" name="Resim 27">
              <a:extLst>
                <a:ext uri="{FF2B5EF4-FFF2-40B4-BE49-F238E27FC236}">
                  <a16:creationId xmlns:a16="http://schemas.microsoft.com/office/drawing/2014/main" id="{CDA6BA21-0417-47E7-8D68-CC82376431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14950" r="21412" b="14545"/>
            <a:stretch/>
          </p:blipFill>
          <p:spPr>
            <a:xfrm>
              <a:off x="651675" y="3007518"/>
              <a:ext cx="832631" cy="83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09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kdörtgen 24">
            <a:extLst>
              <a:ext uri="{FF2B5EF4-FFF2-40B4-BE49-F238E27FC236}">
                <a16:creationId xmlns:a16="http://schemas.microsoft.com/office/drawing/2014/main" id="{2C83F784-42F3-4EB9-AA32-DC2D09BC4D2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4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5EE828BD-78FE-4A1E-A03A-B81DFF74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366A3A7-EEE2-4650-9D88-0D896C8F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1D91FD-6889-4D72-ABF4-7D6B1162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B05968B-87FE-4BC0-B226-360EFE37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287" y="6006870"/>
            <a:ext cx="747712" cy="365125"/>
          </a:xfrm>
        </p:spPr>
        <p:txBody>
          <a:bodyPr/>
          <a:lstStyle>
            <a:lvl1pPr algn="ctr">
              <a:defRPr/>
            </a:lvl1pPr>
          </a:lstStyle>
          <a:p>
            <a:fld id="{58CF0803-1EB7-4DBC-95A7-68D91D95C59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FA1703D-91B9-4FF6-9581-F8DA7566D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İçerik Yer Tutucusu 3">
            <a:extLst>
              <a:ext uri="{FF2B5EF4-FFF2-40B4-BE49-F238E27FC236}">
                <a16:creationId xmlns:a16="http://schemas.microsoft.com/office/drawing/2014/main" id="{79BBD3F2-5D43-4FF8-A143-EA59A067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" name="Veri Yer Tutucusu 4">
            <a:extLst>
              <a:ext uri="{FF2B5EF4-FFF2-40B4-BE49-F238E27FC236}">
                <a16:creationId xmlns:a16="http://schemas.microsoft.com/office/drawing/2014/main" id="{561CB76E-B57E-4D60-B757-F1B7506C5E2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32FE55-3186-48B2-AF13-57900F04AA62}" type="datetimeFigureOut">
              <a:rPr lang="tr-TR" sz="1200" smtClean="0"/>
              <a:pPr/>
              <a:t>3.12.2020</a:t>
            </a:fld>
            <a:endParaRPr lang="tr-TR" sz="1200"/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63EE251C-054F-4FFC-9793-BDB0461B7DC5}"/>
              </a:ext>
            </a:extLst>
          </p:cNvPr>
          <p:cNvCxnSpPr>
            <a:cxnSpLocks/>
          </p:cNvCxnSpPr>
          <p:nvPr userDrawn="1"/>
        </p:nvCxnSpPr>
        <p:spPr>
          <a:xfrm>
            <a:off x="0" y="482597"/>
            <a:ext cx="95583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628A3D4B-794D-4A91-9C0D-B2BED9F1A45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478630"/>
            <a:ext cx="838200" cy="794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4FB0524-F52F-4B35-B417-7F011BFF1036}"/>
              </a:ext>
            </a:extLst>
          </p:cNvPr>
          <p:cNvSpPr txBox="1"/>
          <p:nvPr userDrawn="1"/>
        </p:nvSpPr>
        <p:spPr>
          <a:xfrm>
            <a:off x="1022588" y="297931"/>
            <a:ext cx="2374433" cy="369332"/>
          </a:xfrm>
          <a:prstGeom prst="rect">
            <a:avLst/>
          </a:prstGeom>
          <a:solidFill>
            <a:srgbClr val="54565A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800" dirty="0">
                <a:solidFill>
                  <a:schemeClr val="bg1"/>
                </a:solidFill>
                <a:latin typeface="Corbel Light" panose="020B0303020204020204" pitchFamily="34" charset="0"/>
              </a:rPr>
              <a:t>www.akillisehirler.gov.tr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8510BF6-B2F4-46FF-ADE9-1359D6AE70E2}"/>
              </a:ext>
            </a:extLst>
          </p:cNvPr>
          <p:cNvSpPr/>
          <p:nvPr userDrawn="1"/>
        </p:nvSpPr>
        <p:spPr>
          <a:xfrm>
            <a:off x="11444291" y="6476845"/>
            <a:ext cx="747711" cy="158584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57823C6-CAD4-4A45-91CE-217BCCBB462C}"/>
              </a:ext>
            </a:extLst>
          </p:cNvPr>
          <p:cNvSpPr txBox="1"/>
          <p:nvPr userDrawn="1"/>
        </p:nvSpPr>
        <p:spPr>
          <a:xfrm>
            <a:off x="0" y="6371473"/>
            <a:ext cx="119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0" dirty="0">
                <a:solidFill>
                  <a:srgbClr val="54565A"/>
                </a:solidFill>
                <a:effectLst/>
                <a:latin typeface="Corbel" panose="020B0503020204020204" pitchFamily="34" charset="0"/>
              </a:rPr>
              <a:t>2020-2023 ULUSAL AKILLI ŞEHİR STRATEJİSİ VE EYLEM PLANI  YÖNETİŞİM BİLGİLENDİRME VE İZLEME TOPLANTISI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047CAC0A-8B7B-4D31-AB6D-B1511F5A2C48}"/>
              </a:ext>
            </a:extLst>
          </p:cNvPr>
          <p:cNvGrpSpPr/>
          <p:nvPr userDrawn="1"/>
        </p:nvGrpSpPr>
        <p:grpSpPr>
          <a:xfrm>
            <a:off x="10039757" y="65085"/>
            <a:ext cx="834623" cy="837493"/>
            <a:chOff x="649684" y="3005049"/>
            <a:chExt cx="834622" cy="83749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255B2-1F8E-47B6-B25D-B1D92E24ABA1}"/>
                </a:ext>
              </a:extLst>
            </p:cNvPr>
            <p:cNvSpPr/>
            <p:nvPr userDrawn="1"/>
          </p:nvSpPr>
          <p:spPr>
            <a:xfrm>
              <a:off x="649684" y="3005049"/>
              <a:ext cx="831850" cy="83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pic>
          <p:nvPicPr>
            <p:cNvPr id="28" name="Resim 27">
              <a:extLst>
                <a:ext uri="{FF2B5EF4-FFF2-40B4-BE49-F238E27FC236}">
                  <a16:creationId xmlns:a16="http://schemas.microsoft.com/office/drawing/2014/main" id="{CDA6BA21-0417-47E7-8D68-CC82376431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14950" r="21412" b="14545"/>
            <a:stretch/>
          </p:blipFill>
          <p:spPr>
            <a:xfrm>
              <a:off x="651675" y="3007518"/>
              <a:ext cx="832631" cy="835024"/>
            </a:xfrm>
            <a:prstGeom prst="rect">
              <a:avLst/>
            </a:prstGeom>
          </p:spPr>
        </p:pic>
      </p:grpSp>
      <p:sp>
        <p:nvSpPr>
          <p:cNvPr id="29" name="Dikdörtgen 28">
            <a:extLst>
              <a:ext uri="{FF2B5EF4-FFF2-40B4-BE49-F238E27FC236}">
                <a16:creationId xmlns:a16="http://schemas.microsoft.com/office/drawing/2014/main" id="{7A134A90-1F51-4607-B5E3-9BD35699C113}"/>
              </a:ext>
            </a:extLst>
          </p:cNvPr>
          <p:cNvSpPr/>
          <p:nvPr userDrawn="1"/>
        </p:nvSpPr>
        <p:spPr>
          <a:xfrm rot="5400000">
            <a:off x="10855742" y="3736387"/>
            <a:ext cx="332890" cy="57236"/>
          </a:xfrm>
          <a:prstGeom prst="rect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grpSp>
        <p:nvGrpSpPr>
          <p:cNvPr id="30" name="Grup 29">
            <a:extLst>
              <a:ext uri="{FF2B5EF4-FFF2-40B4-BE49-F238E27FC236}">
                <a16:creationId xmlns:a16="http://schemas.microsoft.com/office/drawing/2014/main" id="{49041122-BD6A-41B5-B87A-B4A3B6035E46}"/>
              </a:ext>
            </a:extLst>
          </p:cNvPr>
          <p:cNvGrpSpPr/>
          <p:nvPr userDrawn="1"/>
        </p:nvGrpSpPr>
        <p:grpSpPr>
          <a:xfrm flipH="1" flipV="1">
            <a:off x="1196669" y="1657210"/>
            <a:ext cx="3199211" cy="3501015"/>
            <a:chOff x="7869807" y="1730598"/>
            <a:chExt cx="3199211" cy="3501015"/>
          </a:xfrm>
        </p:grpSpPr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754C0838-353B-460D-8BD8-B80814BB41CA}"/>
                </a:ext>
              </a:extLst>
            </p:cNvPr>
            <p:cNvSpPr/>
            <p:nvPr userDrawn="1"/>
          </p:nvSpPr>
          <p:spPr>
            <a:xfrm>
              <a:off x="9196389" y="1730598"/>
              <a:ext cx="1764906" cy="107724"/>
            </a:xfrm>
            <a:prstGeom prst="rect">
              <a:avLst/>
            </a:prstGeom>
            <a:solidFill>
              <a:srgbClr val="E4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1B902A72-A631-4BE1-B438-DE65CB5BBB26}"/>
                </a:ext>
              </a:extLst>
            </p:cNvPr>
            <p:cNvSpPr/>
            <p:nvPr userDrawn="1"/>
          </p:nvSpPr>
          <p:spPr>
            <a:xfrm rot="5400000">
              <a:off x="10146252" y="2545640"/>
              <a:ext cx="1737807" cy="107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/>
            </a:p>
          </p:txBody>
        </p:sp>
        <p:grpSp>
          <p:nvGrpSpPr>
            <p:cNvPr id="33" name="Grup 32">
              <a:extLst>
                <a:ext uri="{FF2B5EF4-FFF2-40B4-BE49-F238E27FC236}">
                  <a16:creationId xmlns:a16="http://schemas.microsoft.com/office/drawing/2014/main" id="{9FF7E20D-9932-4B59-A2EF-20E690740B06}"/>
                </a:ext>
              </a:extLst>
            </p:cNvPr>
            <p:cNvGrpSpPr/>
            <p:nvPr userDrawn="1"/>
          </p:nvGrpSpPr>
          <p:grpSpPr>
            <a:xfrm flipH="1" flipV="1">
              <a:off x="7869807" y="4007644"/>
              <a:ext cx="2163595" cy="1223969"/>
              <a:chOff x="9050905" y="1882998"/>
              <a:chExt cx="2163595" cy="1223969"/>
            </a:xfrm>
          </p:grpSpPr>
          <p:sp>
            <p:nvSpPr>
              <p:cNvPr id="34" name="Dikdörtgen 33">
                <a:extLst>
                  <a:ext uri="{FF2B5EF4-FFF2-40B4-BE49-F238E27FC236}">
                    <a16:creationId xmlns:a16="http://schemas.microsoft.com/office/drawing/2014/main" id="{6D5AA680-3ABD-4E68-AE51-FCBA301DD444}"/>
                  </a:ext>
                </a:extLst>
              </p:cNvPr>
              <p:cNvSpPr/>
              <p:nvPr userDrawn="1"/>
            </p:nvSpPr>
            <p:spPr>
              <a:xfrm flipH="1">
                <a:off x="9050905" y="1882998"/>
                <a:ext cx="2069141" cy="107724"/>
              </a:xfrm>
              <a:prstGeom prst="rect">
                <a:avLst/>
              </a:prstGeom>
              <a:solidFill>
                <a:srgbClr val="E4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/>
              </a:p>
            </p:txBody>
          </p:sp>
          <p:sp>
            <p:nvSpPr>
              <p:cNvPr id="35" name="Dikdörtgen 34">
                <a:extLst>
                  <a:ext uri="{FF2B5EF4-FFF2-40B4-BE49-F238E27FC236}">
                    <a16:creationId xmlns:a16="http://schemas.microsoft.com/office/drawing/2014/main" id="{66129145-F450-4134-8CB4-4EF52BF372FE}"/>
                  </a:ext>
                </a:extLst>
              </p:cNvPr>
              <p:cNvSpPr/>
              <p:nvPr userDrawn="1"/>
            </p:nvSpPr>
            <p:spPr>
              <a:xfrm rot="16200000" flipH="1">
                <a:off x="10555685" y="2448153"/>
                <a:ext cx="1223969" cy="93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737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55044E31-79E4-4674-8378-3A6C12440D73}"/>
              </a:ext>
            </a:extLst>
          </p:cNvPr>
          <p:cNvGrpSpPr/>
          <p:nvPr userDrawn="1"/>
        </p:nvGrpSpPr>
        <p:grpSpPr>
          <a:xfrm>
            <a:off x="2618095" y="1120697"/>
            <a:ext cx="6955815" cy="4616606"/>
            <a:chOff x="2618094" y="947714"/>
            <a:chExt cx="6955815" cy="4616606"/>
          </a:xfrm>
        </p:grpSpPr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0E017A19-FD32-4D81-916E-02DC3F884CE8}"/>
                </a:ext>
              </a:extLst>
            </p:cNvPr>
            <p:cNvSpPr txBox="1"/>
            <p:nvPr userDrawn="1"/>
          </p:nvSpPr>
          <p:spPr>
            <a:xfrm>
              <a:off x="2618094" y="2886664"/>
              <a:ext cx="6955815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0" dirty="0">
                  <a:latin typeface="Corbel" panose="020B0503020204020204" pitchFamily="34" charset="0"/>
                  <a:cs typeface="Arial" panose="020B0604020202020204" pitchFamily="34" charset="0"/>
                </a:rPr>
                <a:t>Coğrafi Bilgi Sistemleri Genel Müdürlüğü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b="0" dirty="0">
                  <a:latin typeface="Corbel" panose="020B0503020204020204" pitchFamily="34" charset="0"/>
                  <a:cs typeface="Arial" panose="020B0604020202020204" pitchFamily="34" charset="0"/>
                </a:rPr>
                <a:t>Akıllı Şehirler Kapasite Geliştirme ve Rehberlik Projesi</a:t>
              </a:r>
            </a:p>
            <a:p>
              <a:pPr algn="ctr"/>
              <a:endParaRPr lang="tr-TR" sz="2400" b="1" dirty="0">
                <a:latin typeface="Corbel" panose="020B0503020204020204" pitchFamily="34" charset="0"/>
                <a:cs typeface="Arial" panose="020B0604020202020204" pitchFamily="34" charset="0"/>
              </a:endParaRPr>
            </a:p>
            <a:p>
              <a:pPr marL="0" algn="ctr" defTabSz="914377" rtl="0" eaLnBrk="1" latinLnBrk="0" hangingPunct="1"/>
              <a:r>
                <a:rPr lang="tr-TR" sz="2400" b="0" kern="1200" dirty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Dr. Fatih Gündoğan </a:t>
              </a:r>
            </a:p>
            <a:p>
              <a:pPr marL="0" algn="ctr" defTabSz="914377" rtl="0" eaLnBrk="1" latinLnBrk="0" hangingPunct="1"/>
              <a:r>
                <a:rPr lang="tr-TR" sz="2400" b="0" kern="1200" dirty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Asis Şehir Teknolojileri Genel Müdürü</a:t>
              </a:r>
            </a:p>
            <a:p>
              <a:pPr algn="ctr"/>
              <a:endParaRPr lang="tr-TR" sz="2400" b="1" dirty="0">
                <a:latin typeface="Corbel" panose="020B0503020204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tr-TR" sz="2400" dirty="0">
                  <a:latin typeface="Corbel" panose="020B0503020204020204" pitchFamily="34" charset="0"/>
                  <a:cs typeface="Arial" panose="020B0604020202020204" pitchFamily="34" charset="0"/>
                </a:rPr>
                <a:t>03 Aralık 2020</a:t>
              </a:r>
              <a:endParaRPr lang="tr-TR" sz="2800" dirty="0">
                <a:latin typeface="Corbel" panose="020B0503020204020204" pitchFamily="34" charset="0"/>
              </a:endParaRPr>
            </a:p>
          </p:txBody>
        </p:sp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6B853D12-585C-475F-ADBB-48E26FD8B27A}"/>
                </a:ext>
              </a:extLst>
            </p:cNvPr>
            <p:cNvGrpSpPr/>
            <p:nvPr userDrawn="1"/>
          </p:nvGrpSpPr>
          <p:grpSpPr>
            <a:xfrm>
              <a:off x="5389101" y="947714"/>
              <a:ext cx="1409114" cy="1413961"/>
              <a:chOff x="649684" y="3005049"/>
              <a:chExt cx="834622" cy="83749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CDC9FFA-3CB2-4F7C-837A-1690F6D71C24}"/>
                  </a:ext>
                </a:extLst>
              </p:cNvPr>
              <p:cNvSpPr/>
              <p:nvPr userDrawn="1"/>
            </p:nvSpPr>
            <p:spPr>
              <a:xfrm>
                <a:off x="649684" y="3005049"/>
                <a:ext cx="831850" cy="835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  <p:pic>
            <p:nvPicPr>
              <p:cNvPr id="11" name="Resim 10">
                <a:extLst>
                  <a:ext uri="{FF2B5EF4-FFF2-40B4-BE49-F238E27FC236}">
                    <a16:creationId xmlns:a16="http://schemas.microsoft.com/office/drawing/2014/main" id="{051BC248-666B-4AC6-AF22-F720E86740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39" t="14950" r="21412" b="14545"/>
              <a:stretch/>
            </p:blipFill>
            <p:spPr>
              <a:xfrm>
                <a:off x="651675" y="3007518"/>
                <a:ext cx="832631" cy="8350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609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55044E31-79E4-4674-8378-3A6C12440D73}"/>
              </a:ext>
            </a:extLst>
          </p:cNvPr>
          <p:cNvGrpSpPr/>
          <p:nvPr userDrawn="1"/>
        </p:nvGrpSpPr>
        <p:grpSpPr>
          <a:xfrm>
            <a:off x="2618095" y="656948"/>
            <a:ext cx="6955815" cy="5478380"/>
            <a:chOff x="2618094" y="947714"/>
            <a:chExt cx="6955815" cy="5478380"/>
          </a:xfrm>
        </p:grpSpPr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0E017A19-FD32-4D81-916E-02DC3F884CE8}"/>
                </a:ext>
              </a:extLst>
            </p:cNvPr>
            <p:cNvSpPr txBox="1"/>
            <p:nvPr userDrawn="1"/>
          </p:nvSpPr>
          <p:spPr>
            <a:xfrm>
              <a:off x="2618094" y="2886664"/>
              <a:ext cx="695581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0" dirty="0">
                  <a:latin typeface="Corbel" panose="020B0503020204020204" pitchFamily="34" charset="0"/>
                  <a:cs typeface="Arial" panose="020B0604020202020204" pitchFamily="34" charset="0"/>
                </a:rPr>
                <a:t>Coğrafi Bilgi Sistemleri Genel Müdürlüğü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b="0" dirty="0">
                  <a:latin typeface="Corbel" panose="020B0503020204020204" pitchFamily="34" charset="0"/>
                  <a:cs typeface="Arial" panose="020B0604020202020204" pitchFamily="34" charset="0"/>
                </a:rPr>
                <a:t>Akıllı Şehirler Kapasite Geliştirme ve Rehberlik Projesi</a:t>
              </a:r>
            </a:p>
            <a:p>
              <a:pPr algn="ctr"/>
              <a:endParaRPr lang="tr-TR" sz="2400" b="1" dirty="0">
                <a:latin typeface="Corbel" panose="020B05030202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3200" b="1" dirty="0">
                  <a:latin typeface="Corbel" panose="020B0503020204020204" pitchFamily="34" charset="0"/>
                  <a:cs typeface="Arial" panose="020B0604020202020204" pitchFamily="34" charset="0"/>
                </a:rPr>
                <a:t>… Teşekkürler …</a:t>
              </a:r>
            </a:p>
            <a:p>
              <a:pPr algn="ctr"/>
              <a:endParaRPr lang="tr-TR" sz="2400" b="1" dirty="0">
                <a:latin typeface="Corbel" panose="020B0503020204020204" pitchFamily="34" charset="0"/>
                <a:cs typeface="Arial" panose="020B0604020202020204" pitchFamily="34" charset="0"/>
              </a:endParaRPr>
            </a:p>
            <a:p>
              <a:pPr marL="0" algn="ctr" defTabSz="914377" rtl="0" eaLnBrk="1" latinLnBrk="0" hangingPunct="1"/>
              <a:r>
                <a:rPr lang="tr-TR" sz="2400" b="0" kern="1200" dirty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Dr. Fatih Gündoğan </a:t>
              </a:r>
            </a:p>
            <a:p>
              <a:pPr marL="0" algn="ctr" defTabSz="914377" rtl="0" eaLnBrk="1" latinLnBrk="0" hangingPunct="1"/>
              <a:r>
                <a:rPr lang="tr-TR" sz="2400" b="0" kern="1200" dirty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Asis Şehir Teknolojileri Genel Müdürü</a:t>
              </a:r>
            </a:p>
            <a:p>
              <a:pPr algn="ctr"/>
              <a:endParaRPr lang="tr-TR" sz="2400" b="1" dirty="0">
                <a:latin typeface="Corbel" panose="020B0503020204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tr-TR" sz="2400" dirty="0">
                  <a:latin typeface="Corbel" panose="020B0503020204020204" pitchFamily="34" charset="0"/>
                  <a:cs typeface="Arial" panose="020B0604020202020204" pitchFamily="34" charset="0"/>
                </a:rPr>
                <a:t>03 Aralık 2020</a:t>
              </a:r>
              <a:endParaRPr lang="tr-TR" sz="2800" dirty="0">
                <a:latin typeface="Corbel" panose="020B0503020204020204" pitchFamily="34" charset="0"/>
              </a:endParaRPr>
            </a:p>
          </p:txBody>
        </p:sp>
        <p:grpSp>
          <p:nvGrpSpPr>
            <p:cNvPr id="9" name="Grup 8">
              <a:extLst>
                <a:ext uri="{FF2B5EF4-FFF2-40B4-BE49-F238E27FC236}">
                  <a16:creationId xmlns:a16="http://schemas.microsoft.com/office/drawing/2014/main" id="{6B853D12-585C-475F-ADBB-48E26FD8B27A}"/>
                </a:ext>
              </a:extLst>
            </p:cNvPr>
            <p:cNvGrpSpPr/>
            <p:nvPr userDrawn="1"/>
          </p:nvGrpSpPr>
          <p:grpSpPr>
            <a:xfrm>
              <a:off x="5389101" y="947714"/>
              <a:ext cx="1409114" cy="1413961"/>
              <a:chOff x="649684" y="3005049"/>
              <a:chExt cx="834622" cy="83749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CDC9FFA-3CB2-4F7C-837A-1690F6D71C24}"/>
                  </a:ext>
                </a:extLst>
              </p:cNvPr>
              <p:cNvSpPr/>
              <p:nvPr userDrawn="1"/>
            </p:nvSpPr>
            <p:spPr>
              <a:xfrm>
                <a:off x="649684" y="3005049"/>
                <a:ext cx="831850" cy="835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  <p:pic>
            <p:nvPicPr>
              <p:cNvPr id="11" name="Resim 10">
                <a:extLst>
                  <a:ext uri="{FF2B5EF4-FFF2-40B4-BE49-F238E27FC236}">
                    <a16:creationId xmlns:a16="http://schemas.microsoft.com/office/drawing/2014/main" id="{051BC248-666B-4AC6-AF22-F720E86740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39" t="14950" r="21412" b="14545"/>
              <a:stretch/>
            </p:blipFill>
            <p:spPr>
              <a:xfrm>
                <a:off x="651675" y="3007518"/>
                <a:ext cx="832631" cy="8350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606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0609C75-54C6-4258-B013-C7D342D0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6ACABE-829D-4AEA-A79F-F483B0817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135805-1439-4364-B653-BC63D1DE5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0FE21D-67D3-45A0-BC4B-8AE06623E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AFE5D4-CE99-4A23-B173-3A96B02C0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0803-1EB7-4DBC-95A7-68D91D95C5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8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63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7C0687-62C8-43AE-9C18-FAC6383D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2CF84C-F1B4-4306-AAFD-8D909196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5652F2-4436-4F06-B041-60E997D9A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04F7-B9EF-4846-B5D9-5EFF4C3979AB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7250C1-CF5F-4781-8D3D-40F3AD3DA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9E24FC-0137-419A-9331-34ACEC7E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8D84-FBED-4BDC-8056-71CB87D22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1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7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B60E201A-0CDF-47FC-968B-0367EAAD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13" y="879519"/>
            <a:ext cx="4375245" cy="672204"/>
          </a:xfrm>
        </p:spPr>
        <p:txBody>
          <a:bodyPr/>
          <a:lstStyle/>
          <a:p>
            <a:r>
              <a:rPr lang="tr-TR" dirty="0"/>
              <a:t>ROLLER VE SORUMLULUKLAR</a:t>
            </a:r>
          </a:p>
        </p:txBody>
      </p:sp>
      <p:sp>
        <p:nvSpPr>
          <p:cNvPr id="4" name="Rectangle 172">
            <a:extLst>
              <a:ext uri="{FF2B5EF4-FFF2-40B4-BE49-F238E27FC236}">
                <a16:creationId xmlns:a16="http://schemas.microsoft.com/office/drawing/2014/main" id="{A8FDB222-EC7F-4382-9C89-456209AD7E71}"/>
              </a:ext>
            </a:extLst>
          </p:cNvPr>
          <p:cNvSpPr/>
          <p:nvPr/>
        </p:nvSpPr>
        <p:spPr>
          <a:xfrm>
            <a:off x="1058534" y="3508477"/>
            <a:ext cx="3630836" cy="741582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Stratejik Yönlendirme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cxnSp>
        <p:nvCxnSpPr>
          <p:cNvPr id="5" name="Straight Connector 173">
            <a:extLst>
              <a:ext uri="{FF2B5EF4-FFF2-40B4-BE49-F238E27FC236}">
                <a16:creationId xmlns:a16="http://schemas.microsoft.com/office/drawing/2014/main" id="{D0D1DC04-0890-49C8-8BAC-1D61DF5C7E8F}"/>
              </a:ext>
            </a:extLst>
          </p:cNvPr>
          <p:cNvCxnSpPr/>
          <p:nvPr/>
        </p:nvCxnSpPr>
        <p:spPr>
          <a:xfrm flipV="1">
            <a:off x="5964479" y="3059487"/>
            <a:ext cx="0" cy="323831"/>
          </a:xfrm>
          <a:prstGeom prst="line">
            <a:avLst/>
          </a:prstGeom>
          <a:noFill/>
          <a:ln w="12700" cap="flat" cmpd="sng" algn="ctr">
            <a:solidFill>
              <a:srgbClr val="646464">
                <a:alpha val="50000"/>
              </a:srgbClr>
            </a:solidFill>
            <a:prstDash val="solid"/>
            <a:tailEnd type="none"/>
          </a:ln>
          <a:effectLst/>
        </p:spPr>
      </p:cxnSp>
      <p:sp>
        <p:nvSpPr>
          <p:cNvPr id="6" name="Rectangle 182">
            <a:extLst>
              <a:ext uri="{FF2B5EF4-FFF2-40B4-BE49-F238E27FC236}">
                <a16:creationId xmlns:a16="http://schemas.microsoft.com/office/drawing/2014/main" id="{B37ABB03-CDBB-4801-9F39-7A022E40FFF7}"/>
              </a:ext>
            </a:extLst>
          </p:cNvPr>
          <p:cNvSpPr/>
          <p:nvPr/>
        </p:nvSpPr>
        <p:spPr>
          <a:xfrm>
            <a:off x="5246894" y="4666863"/>
            <a:ext cx="6180966" cy="1512555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 err="1">
                <a:solidFill>
                  <a:srgbClr val="000000"/>
                </a:solidFill>
                <a:latin typeface="EYInterstate Light" panose="02000506000000020004" pitchFamily="2" charset="0"/>
              </a:rPr>
              <a:t>Asis</a:t>
            </a: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 Proje Ekibi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cxnSp>
        <p:nvCxnSpPr>
          <p:cNvPr id="7" name="Straight Connector 183">
            <a:extLst>
              <a:ext uri="{FF2B5EF4-FFF2-40B4-BE49-F238E27FC236}">
                <a16:creationId xmlns:a16="http://schemas.microsoft.com/office/drawing/2014/main" id="{787DFB54-020A-44AA-9C86-C592EED3688C}"/>
              </a:ext>
            </a:extLst>
          </p:cNvPr>
          <p:cNvCxnSpPr/>
          <p:nvPr/>
        </p:nvCxnSpPr>
        <p:spPr>
          <a:xfrm>
            <a:off x="6507934" y="2583423"/>
            <a:ext cx="571584" cy="0"/>
          </a:xfrm>
          <a:prstGeom prst="line">
            <a:avLst/>
          </a:prstGeom>
          <a:noFill/>
          <a:ln w="12700" cap="flat" cmpd="sng" algn="ctr">
            <a:solidFill>
              <a:srgbClr val="646464">
                <a:alpha val="50000"/>
              </a:srgbClr>
            </a:solidFill>
            <a:prstDash val="dash"/>
            <a:tailEnd type="none"/>
          </a:ln>
          <a:effectLst/>
        </p:spPr>
      </p:cxnSp>
      <p:sp>
        <p:nvSpPr>
          <p:cNvPr id="8" name="Rectangle 185">
            <a:extLst>
              <a:ext uri="{FF2B5EF4-FFF2-40B4-BE49-F238E27FC236}">
                <a16:creationId xmlns:a16="http://schemas.microsoft.com/office/drawing/2014/main" id="{23D389B4-3871-4E40-AFB3-B169137A8E34}"/>
              </a:ext>
            </a:extLst>
          </p:cNvPr>
          <p:cNvSpPr/>
          <p:nvPr/>
        </p:nvSpPr>
        <p:spPr>
          <a:xfrm>
            <a:off x="5341202" y="3383318"/>
            <a:ext cx="3077293" cy="998153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Proje Sorumluları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9" name="Rectangle 186">
            <a:extLst>
              <a:ext uri="{FF2B5EF4-FFF2-40B4-BE49-F238E27FC236}">
                <a16:creationId xmlns:a16="http://schemas.microsoft.com/office/drawing/2014/main" id="{94C5A4B8-E348-41E7-AAEA-8618C42E59B6}"/>
              </a:ext>
            </a:extLst>
          </p:cNvPr>
          <p:cNvSpPr/>
          <p:nvPr/>
        </p:nvSpPr>
        <p:spPr>
          <a:xfrm>
            <a:off x="3752988" y="1815629"/>
            <a:ext cx="2944745" cy="1315363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Projeden Sorumlu Yöneticiler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0" name="Rectangle 187">
            <a:extLst>
              <a:ext uri="{FF2B5EF4-FFF2-40B4-BE49-F238E27FC236}">
                <a16:creationId xmlns:a16="http://schemas.microsoft.com/office/drawing/2014/main" id="{AB451829-73C0-4EEA-958B-3A6337EB07ED}"/>
              </a:ext>
            </a:extLst>
          </p:cNvPr>
          <p:cNvSpPr/>
          <p:nvPr/>
        </p:nvSpPr>
        <p:spPr>
          <a:xfrm>
            <a:off x="6973833" y="1815629"/>
            <a:ext cx="2944745" cy="1315363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Proje Sponsoru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1" name="Rectangle 188">
            <a:extLst>
              <a:ext uri="{FF2B5EF4-FFF2-40B4-BE49-F238E27FC236}">
                <a16:creationId xmlns:a16="http://schemas.microsoft.com/office/drawing/2014/main" id="{E57EFC1C-FE7A-470F-8101-3C33D9390808}"/>
              </a:ext>
            </a:extLst>
          </p:cNvPr>
          <p:cNvSpPr/>
          <p:nvPr/>
        </p:nvSpPr>
        <p:spPr>
          <a:xfrm>
            <a:off x="3899429" y="2343441"/>
            <a:ext cx="1244637" cy="61981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ysDash"/>
          </a:ln>
          <a:effectLst/>
        </p:spPr>
        <p:txBody>
          <a:bodyPr lIns="71926" tIns="71926" rIns="71926" bIns="71926" rtlCol="0" anchor="ctr"/>
          <a:lstStyle/>
          <a:p>
            <a:pPr algn="ctr" defTabSz="913943">
              <a:defRPr/>
            </a:pPr>
            <a:r>
              <a:rPr lang="tr-TR" sz="999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İlgili Daire Başkanı</a:t>
            </a:r>
            <a:endParaRPr lang="en-GB" sz="999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2" name="Rectangle 189">
            <a:extLst>
              <a:ext uri="{FF2B5EF4-FFF2-40B4-BE49-F238E27FC236}">
                <a16:creationId xmlns:a16="http://schemas.microsoft.com/office/drawing/2014/main" id="{F43728DE-9DFC-4AC0-9E5C-AEBF842672FB}"/>
              </a:ext>
            </a:extLst>
          </p:cNvPr>
          <p:cNvSpPr/>
          <p:nvPr/>
        </p:nvSpPr>
        <p:spPr>
          <a:xfrm>
            <a:off x="7428104" y="2349713"/>
            <a:ext cx="2036202" cy="76569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ysDash"/>
          </a:ln>
          <a:effectLst/>
        </p:spPr>
        <p:txBody>
          <a:bodyPr lIns="71926" tIns="71926" rIns="71926" bIns="71926" rtlCol="0" anchor="ctr"/>
          <a:lstStyle/>
          <a:p>
            <a:pPr algn="ctr" defTabSz="913943"/>
            <a:r>
              <a:rPr lang="tr-TR" sz="999" kern="0" dirty="0">
                <a:solidFill>
                  <a:srgbClr val="000000"/>
                </a:solidFill>
              </a:rPr>
              <a:t>CBS Genel Müdürü</a:t>
            </a:r>
          </a:p>
          <a:p>
            <a:pPr algn="ctr" defTabSz="913943"/>
            <a:r>
              <a:rPr lang="tr-TR" sz="999" kern="0" dirty="0">
                <a:solidFill>
                  <a:srgbClr val="000000"/>
                </a:solidFill>
              </a:rPr>
              <a:t>CBS Genel Müdür Yrd.</a:t>
            </a:r>
            <a:br>
              <a:rPr lang="tr-TR" sz="999" kern="0" dirty="0">
                <a:solidFill>
                  <a:srgbClr val="000000"/>
                </a:solidFill>
              </a:rPr>
            </a:br>
            <a:r>
              <a:rPr lang="tr-TR" sz="999" kern="0" dirty="0">
                <a:solidFill>
                  <a:srgbClr val="000000"/>
                </a:solidFill>
              </a:rPr>
              <a:t>CBS Daire Başkanı</a:t>
            </a:r>
          </a:p>
          <a:p>
            <a:pPr algn="ctr" defTabSz="913943"/>
            <a:r>
              <a:rPr lang="tr-TR" sz="999" kern="0" dirty="0">
                <a:solidFill>
                  <a:srgbClr val="000000"/>
                </a:solidFill>
              </a:rPr>
              <a:t>...</a:t>
            </a:r>
          </a:p>
          <a:p>
            <a:pPr algn="ctr" defTabSz="913943"/>
            <a:r>
              <a:rPr lang="tr-TR" sz="999" kern="0" dirty="0" err="1">
                <a:solidFill>
                  <a:srgbClr val="000000"/>
                </a:solidFill>
                <a:latin typeface="EYInterstate Light" panose="02000506000000020004" pitchFamily="2" charset="0"/>
              </a:rPr>
              <a:t>Asis</a:t>
            </a:r>
            <a:r>
              <a:rPr lang="tr-TR" sz="999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 Genel Müdürü</a:t>
            </a:r>
            <a:endParaRPr lang="en-GB" sz="999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3" name="Rectangle 194">
            <a:extLst>
              <a:ext uri="{FF2B5EF4-FFF2-40B4-BE49-F238E27FC236}">
                <a16:creationId xmlns:a16="http://schemas.microsoft.com/office/drawing/2014/main" id="{DE0DEE32-15C2-4E8C-BBB3-DC1A164BD729}"/>
              </a:ext>
            </a:extLst>
          </p:cNvPr>
          <p:cNvSpPr/>
          <p:nvPr/>
        </p:nvSpPr>
        <p:spPr>
          <a:xfrm>
            <a:off x="5225362" y="2342027"/>
            <a:ext cx="1395958" cy="598597"/>
          </a:xfrm>
          <a:prstGeom prst="rect">
            <a:avLst/>
          </a:prstGeom>
          <a:solidFill>
            <a:srgbClr val="5D5D5D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71926" tIns="71926" rIns="71926" bIns="71926" rtlCol="0" anchor="ctr"/>
          <a:lstStyle/>
          <a:p>
            <a:pPr algn="ctr" defTabSz="913943">
              <a:defRPr/>
            </a:pPr>
            <a:r>
              <a:rPr lang="tr-TR" sz="999" b="1" kern="0" dirty="0">
                <a:solidFill>
                  <a:srgbClr val="FFFFFF"/>
                </a:solidFill>
                <a:latin typeface="EYInterstate Light" panose="02000506000000020004" pitchFamily="2" charset="0"/>
              </a:rPr>
              <a:t>C.Ş.B Proje Ekibi</a:t>
            </a:r>
            <a:endParaRPr lang="en-GB" sz="999" b="1" kern="0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4" name="Rectangle 196">
            <a:extLst>
              <a:ext uri="{FF2B5EF4-FFF2-40B4-BE49-F238E27FC236}">
                <a16:creationId xmlns:a16="http://schemas.microsoft.com/office/drawing/2014/main" id="{0F0591F2-E7C7-44C4-9B3D-D14D12992AEF}"/>
              </a:ext>
            </a:extLst>
          </p:cNvPr>
          <p:cNvSpPr/>
          <p:nvPr/>
        </p:nvSpPr>
        <p:spPr>
          <a:xfrm>
            <a:off x="5430356" y="3874830"/>
            <a:ext cx="1473151" cy="36059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ysDash"/>
          </a:ln>
          <a:effectLst/>
        </p:spPr>
        <p:txBody>
          <a:bodyPr lIns="71926" tIns="71926" rIns="71926" bIns="71926" rtlCol="0" anchor="ctr"/>
          <a:lstStyle/>
          <a:p>
            <a:pPr algn="ctr" defTabSz="913943">
              <a:defRPr/>
            </a:pPr>
            <a:r>
              <a:rPr lang="tr-TR" sz="999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Proje Yöneticisi</a:t>
            </a:r>
            <a:endParaRPr lang="en-GB" sz="999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5" name="Rectangle 197">
            <a:extLst>
              <a:ext uri="{FF2B5EF4-FFF2-40B4-BE49-F238E27FC236}">
                <a16:creationId xmlns:a16="http://schemas.microsoft.com/office/drawing/2014/main" id="{E8374038-071A-4F02-A7AA-E632E5D4535C}"/>
              </a:ext>
            </a:extLst>
          </p:cNvPr>
          <p:cNvSpPr/>
          <p:nvPr/>
        </p:nvSpPr>
        <p:spPr>
          <a:xfrm>
            <a:off x="6997821" y="3892769"/>
            <a:ext cx="1355221" cy="36059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ysDash"/>
          </a:ln>
          <a:effectLst/>
        </p:spPr>
        <p:txBody>
          <a:bodyPr lIns="71926" tIns="71926" rIns="71926" bIns="71926" rtlCol="0" anchor="ctr"/>
          <a:lstStyle/>
          <a:p>
            <a:pPr algn="ctr" defTabSz="913943"/>
            <a:r>
              <a:rPr lang="tr-TR" sz="999" kern="0" dirty="0">
                <a:solidFill>
                  <a:srgbClr val="000000"/>
                </a:solidFill>
              </a:rPr>
              <a:t>Proje Yöneticisi</a:t>
            </a:r>
            <a:endParaRPr lang="en-GB" sz="999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cxnSp>
        <p:nvCxnSpPr>
          <p:cNvPr id="16" name="Straight Connector 199">
            <a:extLst>
              <a:ext uri="{FF2B5EF4-FFF2-40B4-BE49-F238E27FC236}">
                <a16:creationId xmlns:a16="http://schemas.microsoft.com/office/drawing/2014/main" id="{E16052EE-6B43-4F29-94CB-CD720985F8DD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6903507" y="4055125"/>
            <a:ext cx="94314" cy="17939"/>
          </a:xfrm>
          <a:prstGeom prst="line">
            <a:avLst/>
          </a:prstGeom>
          <a:noFill/>
          <a:ln w="9525" cap="flat" cmpd="sng" algn="ctr">
            <a:solidFill>
              <a:srgbClr val="80808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" name="TextBox 18">
            <a:extLst>
              <a:ext uri="{FF2B5EF4-FFF2-40B4-BE49-F238E27FC236}">
                <a16:creationId xmlns:a16="http://schemas.microsoft.com/office/drawing/2014/main" id="{E6B25B7C-8EF2-469E-AC3F-EC2EACC4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402" y="2108255"/>
            <a:ext cx="1241176" cy="241458"/>
          </a:xfrm>
          <a:prstGeom prst="rect">
            <a:avLst/>
          </a:prstGeom>
          <a:solidFill>
            <a:srgbClr val="5D5D5D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71926" tIns="71926" rIns="71926" bIns="71926" rtlCol="0" anchor="ctr"/>
          <a:lstStyle>
            <a:defPPr>
              <a:defRPr lang="tr-TR"/>
            </a:defPPr>
            <a:lvl1pPr algn="ctr" defTabSz="913943">
              <a:defRPr sz="999" b="1" kern="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tr-TR" dirty="0"/>
              <a:t>Yıldırım Bayar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958BB28-3E97-455A-B362-E9D7787E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835" y="3662023"/>
            <a:ext cx="1483535" cy="225017"/>
          </a:xfrm>
          <a:prstGeom prst="rect">
            <a:avLst/>
          </a:prstGeom>
          <a:solidFill>
            <a:srgbClr val="5D5D5D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71926" tIns="71926" rIns="71926" bIns="71926" rtlCol="0" anchor="ctr"/>
          <a:lstStyle>
            <a:defPPr>
              <a:defRPr lang="tr-TR"/>
            </a:defPPr>
            <a:lvl1pPr algn="ctr" defTabSz="913943">
              <a:defRPr sz="999" b="1" kern="0">
                <a:solidFill>
                  <a:srgbClr val="FFFFFF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tr-TR" dirty="0">
                <a:solidFill>
                  <a:schemeClr val="bg1"/>
                </a:solidFill>
              </a:rPr>
              <a:t>C.Ş.B Proje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5298BA-7284-41DB-9419-01EC85AA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390" y="4911370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İş Paketi 1 Yöneticisi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034704F-8752-4EDB-B890-F58433940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00" y="4911371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  <a:ea typeface="ＭＳ Ｐゴシック"/>
              <a:cs typeface="Arial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1D24F7FE-DFB9-42C6-A240-E6D44DD7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390" y="5849277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endParaRPr lang="tr-TR" sz="999" kern="0" dirty="0">
              <a:latin typeface="EYInterstate Light" panose="02000506000000020004" pitchFamily="2" charset="0"/>
            </a:endParaRPr>
          </a:p>
        </p:txBody>
      </p:sp>
      <p:sp>
        <p:nvSpPr>
          <p:cNvPr id="22" name="TextBox 215">
            <a:extLst>
              <a:ext uri="{FF2B5EF4-FFF2-40B4-BE49-F238E27FC236}">
                <a16:creationId xmlns:a16="http://schemas.microsoft.com/office/drawing/2014/main" id="{B0732548-2F3B-4795-BA9A-65D5E6D73C3A}"/>
              </a:ext>
            </a:extLst>
          </p:cNvPr>
          <p:cNvSpPr txBox="1"/>
          <p:nvPr/>
        </p:nvSpPr>
        <p:spPr>
          <a:xfrm>
            <a:off x="5311600" y="5849277"/>
            <a:ext cx="1115419" cy="179906"/>
          </a:xfrm>
          <a:prstGeom prst="rect">
            <a:avLst/>
          </a:prstGeom>
          <a:solidFill>
            <a:srgbClr val="FFE600"/>
          </a:solidFill>
          <a:ln>
            <a:solidFill>
              <a:srgbClr val="FFFFFF"/>
            </a:solidFill>
          </a:ln>
        </p:spPr>
        <p:txBody>
          <a:bodyPr wrap="none" rtlCol="0" anchor="ctr">
            <a:noAutofit/>
          </a:bodyPr>
          <a:lstStyle/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  <a:ea typeface="ＭＳ Ｐゴシック"/>
              <a:cs typeface="Arial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1FB2799A-2DD4-4B13-A803-2F1EC599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390" y="5614801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Kalite Sorumlusu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520EC06-FE68-4432-9EB8-1CD6156D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00" y="5614802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marL="0" lvl="4" algn="ctr" defTabSz="994514" fontAlgn="base">
              <a:spcBef>
                <a:spcPct val="0"/>
              </a:spcBef>
              <a:spcAft>
                <a:spcPct val="0"/>
              </a:spcAft>
              <a:buClr>
                <a:srgbClr val="FFE600"/>
              </a:buClr>
              <a:buSzPct val="80000"/>
              <a:tabLst>
                <a:tab pos="442536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621A3CE0-AF5B-43EA-B722-FE3D73A52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390" y="5380324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İŞ Paketi 3 Yöneticisi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7FFB2576-80C2-48C5-8F47-95183D8A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00" y="5380325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marL="0" lvl="4" algn="ctr" defTabSz="994514" fontAlgn="base">
              <a:spcBef>
                <a:spcPct val="0"/>
              </a:spcBef>
              <a:spcAft>
                <a:spcPct val="0"/>
              </a:spcAft>
              <a:buClr>
                <a:srgbClr val="FFE600"/>
              </a:buClr>
              <a:buSzPct val="80000"/>
              <a:tabLst>
                <a:tab pos="442536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C1EB7ABC-CCB9-4AB0-91D0-F8EC70AB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669" y="3738111"/>
            <a:ext cx="1331307" cy="17990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5pPr marL="0" lvl="4" defTabSz="995012">
              <a:lnSpc>
                <a:spcPct val="100000"/>
              </a:lnSpc>
              <a:buClr>
                <a:srgbClr val="FFE600"/>
              </a:buClr>
              <a:buSzPct val="80000"/>
              <a:tabLst>
                <a:tab pos="442757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</a:defRPr>
            </a:lvl5pPr>
          </a:lstStyle>
          <a:p>
            <a:pPr lvl="4" algn="ctr" defTabSz="994514" fontAlgn="base">
              <a:spcBef>
                <a:spcPct val="0"/>
              </a:spcBef>
              <a:spcAft>
                <a:spcPct val="0"/>
              </a:spcAft>
              <a:tabLst>
                <a:tab pos="442536" algn="l"/>
              </a:tabLst>
              <a:defRPr/>
            </a:pPr>
            <a:endParaRPr lang="tr-TR" sz="999" kern="0" dirty="0"/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69FF9ADE-4743-4439-9F8E-4D16F9E9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60" y="3770436"/>
            <a:ext cx="1799063" cy="1331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1pPr algn="l" defTabSz="417513">
              <a:lnSpc>
                <a:spcPct val="100000"/>
              </a:lnSpc>
              <a:tabLst>
                <a:tab pos="1724025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  <a:ea typeface="ＭＳ Ｐゴシック"/>
                <a:cs typeface="Arial" pitchFamily="34" charset="0"/>
              </a:defRPr>
            </a:lvl1pPr>
          </a:lstStyle>
          <a:p>
            <a:pPr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/>
              <a:t>Akıllı Şehir Teknolojileri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2C63EC45-2F52-4397-87D1-0AAAC622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669" y="3950988"/>
            <a:ext cx="1331307" cy="17990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5pPr marL="0" lvl="4" defTabSz="995012">
              <a:lnSpc>
                <a:spcPct val="100000"/>
              </a:lnSpc>
              <a:buClr>
                <a:srgbClr val="FFE600"/>
              </a:buClr>
              <a:buSzPct val="80000"/>
              <a:tabLst>
                <a:tab pos="442757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</a:defRPr>
            </a:lvl5pPr>
          </a:lstStyle>
          <a:p>
            <a:pPr lvl="4" algn="ctr" defTabSz="994514" fontAlgn="base">
              <a:spcBef>
                <a:spcPct val="0"/>
              </a:spcBef>
              <a:spcAft>
                <a:spcPct val="0"/>
              </a:spcAft>
              <a:tabLst>
                <a:tab pos="442536" algn="l"/>
              </a:tabLst>
              <a:defRPr/>
            </a:pPr>
            <a:endParaRPr lang="tr-TR" sz="999" kern="0" dirty="0"/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1A1E6F46-D69C-497D-BE36-70CBF2A4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60" y="3991178"/>
            <a:ext cx="1799063" cy="1331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1pPr algn="l" defTabSz="417513">
              <a:lnSpc>
                <a:spcPct val="100000"/>
              </a:lnSpc>
              <a:tabLst>
                <a:tab pos="1724025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  <a:ea typeface="ＭＳ Ｐゴシック"/>
                <a:cs typeface="Arial" pitchFamily="34" charset="0"/>
              </a:defRPr>
            </a:lvl1pPr>
          </a:lstStyle>
          <a:p>
            <a:pPr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/>
              <a:t>Akıllı Şehirler Lideri</a:t>
            </a:r>
          </a:p>
        </p:txBody>
      </p:sp>
      <p:cxnSp>
        <p:nvCxnSpPr>
          <p:cNvPr id="31" name="Straight Connector 288">
            <a:extLst>
              <a:ext uri="{FF2B5EF4-FFF2-40B4-BE49-F238E27FC236}">
                <a16:creationId xmlns:a16="http://schemas.microsoft.com/office/drawing/2014/main" id="{6420C533-FDEC-407E-92B4-84D563835D03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689370" y="3879268"/>
            <a:ext cx="651833" cy="3126"/>
          </a:xfrm>
          <a:prstGeom prst="line">
            <a:avLst/>
          </a:prstGeom>
          <a:noFill/>
          <a:ln w="12700" cap="flat" cmpd="sng" algn="ctr">
            <a:solidFill>
              <a:srgbClr val="646464">
                <a:alpha val="50000"/>
              </a:srgbClr>
            </a:solidFill>
            <a:prstDash val="solid"/>
            <a:tailEnd type="none"/>
          </a:ln>
          <a:effectLst/>
        </p:spPr>
      </p:cxnSp>
      <p:sp>
        <p:nvSpPr>
          <p:cNvPr id="32" name="TextBox 18">
            <a:extLst>
              <a:ext uri="{FF2B5EF4-FFF2-40B4-BE49-F238E27FC236}">
                <a16:creationId xmlns:a16="http://schemas.microsoft.com/office/drawing/2014/main" id="{2B301CE4-5521-4F8E-9FC4-36B17DC3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390" y="5145847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İş Paketi 2 Yöneticisi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D313720A-8E87-428D-BAE3-0402828D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00" y="5145848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marL="0" lvl="4" algn="ctr" defTabSz="994514" fontAlgn="base">
              <a:spcBef>
                <a:spcPct val="0"/>
              </a:spcBef>
              <a:spcAft>
                <a:spcPct val="0"/>
              </a:spcAft>
              <a:buClr>
                <a:srgbClr val="FFE600"/>
              </a:buClr>
              <a:buSzPct val="80000"/>
              <a:tabLst>
                <a:tab pos="442536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4" name="Rectangle 344">
            <a:extLst>
              <a:ext uri="{FF2B5EF4-FFF2-40B4-BE49-F238E27FC236}">
                <a16:creationId xmlns:a16="http://schemas.microsoft.com/office/drawing/2014/main" id="{04F02887-587F-4EFC-BAF4-9920286A63C8}"/>
              </a:ext>
            </a:extLst>
          </p:cNvPr>
          <p:cNvSpPr/>
          <p:nvPr/>
        </p:nvSpPr>
        <p:spPr>
          <a:xfrm>
            <a:off x="8687651" y="3447374"/>
            <a:ext cx="2590583" cy="862884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Proje konu uzmanları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4F4EEACE-DE87-4AFE-9BDA-E6EBD751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798" y="3780648"/>
            <a:ext cx="826636" cy="179906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5pPr marL="0" lvl="4" defTabSz="995012">
              <a:lnSpc>
                <a:spcPct val="100000"/>
              </a:lnSpc>
              <a:buClr>
                <a:srgbClr val="FFE600"/>
              </a:buClr>
              <a:buSzPct val="80000"/>
              <a:tabLst>
                <a:tab pos="442757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</a:defRPr>
            </a:lvl5pPr>
          </a:lstStyle>
          <a:p>
            <a:pPr lvl="4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999" kern="0" dirty="0" err="1">
                <a:solidFill>
                  <a:schemeClr val="tx2"/>
                </a:solidFill>
              </a:rPr>
              <a:t>Antoni</a:t>
            </a:r>
            <a:r>
              <a:rPr lang="tr-TR" sz="999" kern="0" dirty="0">
                <a:solidFill>
                  <a:schemeClr val="tx2"/>
                </a:solidFill>
              </a:rPr>
              <a:t> </a:t>
            </a:r>
            <a:r>
              <a:rPr lang="tr-TR" sz="999" kern="0" dirty="0" err="1">
                <a:solidFill>
                  <a:schemeClr val="tx2"/>
                </a:solidFill>
              </a:rPr>
              <a:t>Vives</a:t>
            </a:r>
            <a:endParaRPr lang="tr-TR" sz="999" kern="0" dirty="0">
              <a:solidFill>
                <a:schemeClr val="tx2"/>
              </a:solidFill>
            </a:endParaRPr>
          </a:p>
        </p:txBody>
      </p:sp>
      <p:cxnSp>
        <p:nvCxnSpPr>
          <p:cNvPr id="36" name="Straight Connector 349">
            <a:extLst>
              <a:ext uri="{FF2B5EF4-FFF2-40B4-BE49-F238E27FC236}">
                <a16:creationId xmlns:a16="http://schemas.microsoft.com/office/drawing/2014/main" id="{A988453D-62AB-49B3-A5D2-DF6A172D40EE}"/>
              </a:ext>
            </a:extLst>
          </p:cNvPr>
          <p:cNvCxnSpPr>
            <a:stCxn id="8" idx="3"/>
            <a:endCxn id="34" idx="1"/>
          </p:cNvCxnSpPr>
          <p:nvPr/>
        </p:nvCxnSpPr>
        <p:spPr>
          <a:xfrm flipV="1">
            <a:off x="8418496" y="3878816"/>
            <a:ext cx="269156" cy="3578"/>
          </a:xfrm>
          <a:prstGeom prst="line">
            <a:avLst/>
          </a:prstGeom>
          <a:noFill/>
          <a:ln w="12700" cap="flat" cmpd="sng" algn="ctr">
            <a:solidFill>
              <a:srgbClr val="646464">
                <a:alpha val="50000"/>
              </a:srgbClr>
            </a:solidFill>
            <a:prstDash val="solid"/>
            <a:tailEnd type="none"/>
          </a:ln>
          <a:effectLst/>
        </p:spPr>
      </p:cxnSp>
      <p:sp>
        <p:nvSpPr>
          <p:cNvPr id="37" name="TextBox 18">
            <a:extLst>
              <a:ext uri="{FF2B5EF4-FFF2-40B4-BE49-F238E27FC236}">
                <a16:creationId xmlns:a16="http://schemas.microsoft.com/office/drawing/2014/main" id="{577C58FA-804B-4199-B1E6-2083C2EC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916" y="3804036"/>
            <a:ext cx="1486830" cy="1331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1pPr algn="l" defTabSz="417513">
              <a:lnSpc>
                <a:spcPct val="100000"/>
              </a:lnSpc>
              <a:tabLst>
                <a:tab pos="1724025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  <a:ea typeface="ＭＳ Ｐゴシック"/>
                <a:cs typeface="Arial" pitchFamily="34" charset="0"/>
              </a:defRPr>
            </a:lvl1pPr>
          </a:lstStyle>
          <a:p>
            <a:pPr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/>
              <a:t>Global tecrübe aktarımı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DB6F5D2E-3189-4FE2-92F2-D7A558C0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797" y="4001850"/>
            <a:ext cx="826636" cy="179906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5pPr marL="0" lvl="4" defTabSz="995012">
              <a:lnSpc>
                <a:spcPct val="100000"/>
              </a:lnSpc>
              <a:buClr>
                <a:srgbClr val="FFE600"/>
              </a:buClr>
              <a:buSzPct val="80000"/>
              <a:tabLst>
                <a:tab pos="442757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</a:defRPr>
            </a:lvl5pPr>
          </a:lstStyle>
          <a:p>
            <a:pPr lvl="4" algn="ctr" defTabSz="994514" fontAlgn="base">
              <a:spcBef>
                <a:spcPct val="0"/>
              </a:spcBef>
              <a:spcAft>
                <a:spcPct val="0"/>
              </a:spcAft>
              <a:tabLst>
                <a:tab pos="442536" algn="l"/>
              </a:tabLst>
              <a:defRPr/>
            </a:pPr>
            <a:endParaRPr lang="tr-TR" sz="999" kern="0" dirty="0">
              <a:solidFill>
                <a:schemeClr val="tx2"/>
              </a:solidFill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1BE2ECE3-1BC1-4E8F-A9F7-2D10EBBBC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916" y="4009986"/>
            <a:ext cx="1486830" cy="1331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1pPr algn="l" defTabSz="417513">
              <a:lnSpc>
                <a:spcPct val="100000"/>
              </a:lnSpc>
              <a:tabLst>
                <a:tab pos="1724025" algn="l"/>
              </a:tabLst>
              <a:defRPr sz="1000">
                <a:solidFill>
                  <a:srgbClr val="000000"/>
                </a:solidFill>
                <a:latin typeface="EYInterstate Light" panose="02000506000000020004" pitchFamily="2" charset="0"/>
                <a:ea typeface="ＭＳ Ｐゴシック"/>
                <a:cs typeface="Arial" pitchFamily="34" charset="0"/>
              </a:defRPr>
            </a:lvl1pPr>
          </a:lstStyle>
          <a:p>
            <a:pPr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/>
              <a:t>Akıllı Şehir Uzmanı</a:t>
            </a:r>
          </a:p>
        </p:txBody>
      </p:sp>
      <p:cxnSp>
        <p:nvCxnSpPr>
          <p:cNvPr id="40" name="Elbow Connector 11">
            <a:extLst>
              <a:ext uri="{FF2B5EF4-FFF2-40B4-BE49-F238E27FC236}">
                <a16:creationId xmlns:a16="http://schemas.microsoft.com/office/drawing/2014/main" id="{CF2376EF-78BF-46FC-95D8-B2C6451BD94A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 rot="16200000" flipH="1">
            <a:off x="7465917" y="3795403"/>
            <a:ext cx="285392" cy="1457528"/>
          </a:xfrm>
          <a:prstGeom prst="bentConnector3">
            <a:avLst/>
          </a:prstGeom>
          <a:ln w="317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14">
            <a:extLst>
              <a:ext uri="{FF2B5EF4-FFF2-40B4-BE49-F238E27FC236}">
                <a16:creationId xmlns:a16="http://schemas.microsoft.com/office/drawing/2014/main" id="{F0A48F04-85DD-4D02-B2EE-CDA0714D676C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5026492" y="3882395"/>
            <a:ext cx="314711" cy="1787572"/>
          </a:xfrm>
          <a:prstGeom prst="bentConnector3">
            <a:avLst>
              <a:gd name="adj1" fmla="val 50000"/>
            </a:avLst>
          </a:prstGeom>
          <a:ln w="95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extLst>
              <a:ext uri="{FF2B5EF4-FFF2-40B4-BE49-F238E27FC236}">
                <a16:creationId xmlns:a16="http://schemas.microsoft.com/office/drawing/2014/main" id="{8E0308D9-9487-46DF-8E3A-A07CB3C3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655" y="3674580"/>
            <a:ext cx="1338360" cy="225017"/>
          </a:xfrm>
          <a:prstGeom prst="rect">
            <a:avLst/>
          </a:prstGeom>
          <a:solidFill>
            <a:srgbClr val="FFE600"/>
          </a:solidFill>
          <a:ln w="9525">
            <a:noFill/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b="1" kern="0" dirty="0" err="1">
                <a:latin typeface="EYInterstate Light" panose="02000506000000020004" pitchFamily="2" charset="0"/>
              </a:rPr>
              <a:t>Asis</a:t>
            </a:r>
            <a:r>
              <a:rPr lang="tr-TR" sz="999" b="1" kern="0" dirty="0">
                <a:latin typeface="EYInterstate Light" panose="02000506000000020004" pitchFamily="2" charset="0"/>
              </a:rPr>
              <a:t> 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96D8EA83-17BF-4498-B70C-8B6B127B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27" y="2105924"/>
            <a:ext cx="1415088" cy="225017"/>
          </a:xfrm>
          <a:prstGeom prst="rect">
            <a:avLst/>
          </a:prstGeom>
          <a:solidFill>
            <a:srgbClr val="5D5D5D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71926" tIns="71926" rIns="71926" bIns="71926" rtlCol="0" anchor="ctr"/>
          <a:lstStyle>
            <a:defPPr>
              <a:defRPr lang="tr-TR"/>
            </a:defPPr>
            <a:lvl1pPr algn="ctr" defTabSz="913943">
              <a:defRPr sz="999" b="1" kern="0">
                <a:solidFill>
                  <a:srgbClr val="FFFFFF"/>
                </a:solidFill>
                <a:latin typeface="EYInterstate Light" panose="02000506000000020004" pitchFamily="2" charset="0"/>
              </a:defRPr>
            </a:lvl1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173">
            <a:extLst>
              <a:ext uri="{FF2B5EF4-FFF2-40B4-BE49-F238E27FC236}">
                <a16:creationId xmlns:a16="http://schemas.microsoft.com/office/drawing/2014/main" id="{C823B480-11D8-49EA-A8E6-C28A45E31665}"/>
              </a:ext>
            </a:extLst>
          </p:cNvPr>
          <p:cNvCxnSpPr/>
          <p:nvPr/>
        </p:nvCxnSpPr>
        <p:spPr>
          <a:xfrm flipV="1">
            <a:off x="7734035" y="4348042"/>
            <a:ext cx="0" cy="323831"/>
          </a:xfrm>
          <a:prstGeom prst="line">
            <a:avLst/>
          </a:prstGeom>
          <a:noFill/>
          <a:ln w="12700" cap="flat" cmpd="sng" algn="ctr">
            <a:solidFill>
              <a:srgbClr val="646464">
                <a:alpha val="50000"/>
              </a:srgbClr>
            </a:solidFill>
            <a:prstDash val="solid"/>
            <a:tailEnd type="none"/>
          </a:ln>
          <a:effectLst/>
        </p:spPr>
      </p:cxnSp>
      <p:cxnSp>
        <p:nvCxnSpPr>
          <p:cNvPr id="45" name="Straight Connector 288">
            <a:extLst>
              <a:ext uri="{FF2B5EF4-FFF2-40B4-BE49-F238E27FC236}">
                <a16:creationId xmlns:a16="http://schemas.microsoft.com/office/drawing/2014/main" id="{BD0450B7-F754-4EF6-B2CB-25C1BB8D7761}"/>
              </a:ext>
            </a:extLst>
          </p:cNvPr>
          <p:cNvCxnSpPr>
            <a:cxnSpLocks/>
          </p:cNvCxnSpPr>
          <p:nvPr/>
        </p:nvCxnSpPr>
        <p:spPr>
          <a:xfrm>
            <a:off x="4857088" y="5600832"/>
            <a:ext cx="378789" cy="1"/>
          </a:xfrm>
          <a:prstGeom prst="line">
            <a:avLst/>
          </a:prstGeom>
          <a:noFill/>
          <a:ln w="12700" cap="flat" cmpd="sng" algn="ctr">
            <a:solidFill>
              <a:srgbClr val="646464">
                <a:alpha val="50000"/>
              </a:srgbClr>
            </a:solidFill>
            <a:prstDash val="solid"/>
            <a:tailEnd type="none"/>
          </a:ln>
          <a:effectLst/>
        </p:spPr>
      </p:cxnSp>
      <p:sp>
        <p:nvSpPr>
          <p:cNvPr id="46" name="TextBox 18">
            <a:extLst>
              <a:ext uri="{FF2B5EF4-FFF2-40B4-BE49-F238E27FC236}">
                <a16:creationId xmlns:a16="http://schemas.microsoft.com/office/drawing/2014/main" id="{74992678-9BD3-48A6-8076-9547EDCF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14" y="4901210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Strateji, süreç, </a:t>
            </a:r>
            <a:r>
              <a:rPr lang="tr-TR" sz="999" kern="0" dirty="0" err="1">
                <a:latin typeface="EYInterstate Light" panose="02000506000000020004" pitchFamily="2" charset="0"/>
              </a:rPr>
              <a:t>segmentasyon</a:t>
            </a:r>
            <a:endParaRPr lang="tr-TR" sz="999" kern="0" dirty="0">
              <a:latin typeface="EYInterstate Light" panose="02000506000000020004" pitchFamily="2" charset="0"/>
            </a:endParaRP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F0E6D4D4-5E52-4299-9911-AC05E3A2A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24" y="4901211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  <a:ea typeface="ＭＳ Ｐゴシック"/>
              <a:cs typeface="Arial" pitchFamily="34" charset="0"/>
            </a:endParaRPr>
          </a:p>
        </p:txBody>
      </p:sp>
      <p:sp>
        <p:nvSpPr>
          <p:cNvPr id="48" name="TextBox 18">
            <a:extLst>
              <a:ext uri="{FF2B5EF4-FFF2-40B4-BE49-F238E27FC236}">
                <a16:creationId xmlns:a16="http://schemas.microsoft.com/office/drawing/2014/main" id="{3A1FA07C-40B2-4C6B-B71B-22B47F5E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14" y="5839117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Strateji, maliyet/etki analizi</a:t>
            </a:r>
          </a:p>
        </p:txBody>
      </p:sp>
      <p:sp>
        <p:nvSpPr>
          <p:cNvPr id="49" name="TextBox 215">
            <a:extLst>
              <a:ext uri="{FF2B5EF4-FFF2-40B4-BE49-F238E27FC236}">
                <a16:creationId xmlns:a16="http://schemas.microsoft.com/office/drawing/2014/main" id="{15C91965-FB34-4A4A-A836-DF805F44895B}"/>
              </a:ext>
            </a:extLst>
          </p:cNvPr>
          <p:cNvSpPr txBox="1"/>
          <p:nvPr/>
        </p:nvSpPr>
        <p:spPr>
          <a:xfrm>
            <a:off x="8362824" y="5839117"/>
            <a:ext cx="1115419" cy="179906"/>
          </a:xfrm>
          <a:prstGeom prst="rect">
            <a:avLst/>
          </a:prstGeom>
          <a:solidFill>
            <a:srgbClr val="FFE600"/>
          </a:solidFill>
          <a:ln>
            <a:solidFill>
              <a:srgbClr val="FFFFFF"/>
            </a:solidFill>
          </a:ln>
        </p:spPr>
        <p:txBody>
          <a:bodyPr wrap="none" rtlCol="0" anchor="ctr">
            <a:noAutofit/>
          </a:bodyPr>
          <a:lstStyle/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  <a:ea typeface="ＭＳ Ｐゴシック"/>
              <a:cs typeface="Arial" pitchFamily="34" charset="0"/>
            </a:endParaRP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10F15CFF-0B63-4F62-A146-5C4D8A17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14" y="5604641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BİT, PYO</a:t>
            </a: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F59FC75D-1AAC-464F-9897-D1E44B3C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24" y="5604642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marL="0" lvl="4" algn="ctr" defTabSz="994514" fontAlgn="base">
              <a:spcBef>
                <a:spcPct val="0"/>
              </a:spcBef>
              <a:spcAft>
                <a:spcPct val="0"/>
              </a:spcAft>
              <a:buClr>
                <a:srgbClr val="FFE600"/>
              </a:buClr>
              <a:buSzPct val="80000"/>
              <a:tabLst>
                <a:tab pos="442536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8EFC2734-F553-4CBA-B4AA-8EBE9CDF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14" y="5370164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Süreç ve organizasyon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D7710DE8-431A-4D0D-8E35-A41D9591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24" y="5370165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marL="0" lvl="4" algn="ctr" defTabSz="994514" fontAlgn="base">
              <a:spcBef>
                <a:spcPct val="0"/>
              </a:spcBef>
              <a:spcAft>
                <a:spcPct val="0"/>
              </a:spcAft>
              <a:buClr>
                <a:srgbClr val="FFE600"/>
              </a:buClr>
              <a:buSzPct val="80000"/>
              <a:tabLst>
                <a:tab pos="442536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54" name="TextBox 18">
            <a:extLst>
              <a:ext uri="{FF2B5EF4-FFF2-40B4-BE49-F238E27FC236}">
                <a16:creationId xmlns:a16="http://schemas.microsoft.com/office/drawing/2014/main" id="{3653E5F8-2206-490A-A509-04B072CE0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14" y="5135687"/>
            <a:ext cx="1799063" cy="17990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en-GB"/>
            </a:defPPr>
            <a:lvl1pPr defTabSz="417513">
              <a:lnSpc>
                <a:spcPct val="100000"/>
              </a:lnSpc>
              <a:tabLst>
                <a:tab pos="1724025" algn="l"/>
              </a:tabLst>
              <a:defRPr sz="90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defRPr>
            </a:lvl1pPr>
          </a:lstStyle>
          <a:p>
            <a:pPr algn="ctr" defTabSz="417304" fontAlgn="base">
              <a:spcBef>
                <a:spcPct val="0"/>
              </a:spcBef>
              <a:spcAft>
                <a:spcPct val="0"/>
              </a:spcAft>
              <a:tabLst>
                <a:tab pos="1723163" algn="l"/>
              </a:tabLst>
              <a:defRPr/>
            </a:pPr>
            <a:r>
              <a:rPr lang="tr-TR" sz="999" kern="0" dirty="0">
                <a:latin typeface="EYInterstate Light" panose="02000506000000020004" pitchFamily="2" charset="0"/>
              </a:rPr>
              <a:t>PYO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0C84842F-DAA3-4EAB-BA0E-7CBD9476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24" y="5135688"/>
            <a:ext cx="1115419" cy="179906"/>
          </a:xfrm>
          <a:prstGeom prst="rect">
            <a:avLst/>
          </a:prstGeom>
          <a:solidFill>
            <a:srgbClr val="FFE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33026" tIns="33026" rIns="33026" bIns="33026" anchor="ctr">
            <a:noAutofit/>
          </a:bodyPr>
          <a:lstStyle/>
          <a:p>
            <a:pPr marL="0" lvl="4" algn="ctr" defTabSz="994514" fontAlgn="base">
              <a:spcBef>
                <a:spcPct val="0"/>
              </a:spcBef>
              <a:spcAft>
                <a:spcPct val="0"/>
              </a:spcAft>
              <a:buClr>
                <a:srgbClr val="FFE600"/>
              </a:buClr>
              <a:buSzPct val="80000"/>
              <a:tabLst>
                <a:tab pos="442536" algn="l"/>
              </a:tabLst>
              <a:defRPr/>
            </a:pPr>
            <a:endParaRPr lang="tr-TR" sz="9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57" name="Rectangle 182">
            <a:extLst>
              <a:ext uri="{FF2B5EF4-FFF2-40B4-BE49-F238E27FC236}">
                <a16:creationId xmlns:a16="http://schemas.microsoft.com/office/drawing/2014/main" id="{DFD9767E-24BC-449D-A691-9CD882421C95}"/>
              </a:ext>
            </a:extLst>
          </p:cNvPr>
          <p:cNvSpPr/>
          <p:nvPr/>
        </p:nvSpPr>
        <p:spPr>
          <a:xfrm>
            <a:off x="340201" y="4616703"/>
            <a:ext cx="4502523" cy="1743994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CFCFD0"/>
            </a:solidFill>
            <a:prstDash val="sysDot"/>
          </a:ln>
          <a:effectLst/>
        </p:spPr>
        <p:txBody>
          <a:bodyPr lIns="71926" tIns="0" rIns="71926" bIns="71926" rtlCol="0" anchor="t" anchorCtr="0"/>
          <a:lstStyle/>
          <a:p>
            <a:pPr algn="ctr" defTabSz="913943">
              <a:defRPr/>
            </a:pPr>
            <a:r>
              <a:rPr lang="tr-TR" sz="1199" b="1" kern="0" dirty="0" err="1">
                <a:solidFill>
                  <a:srgbClr val="000000"/>
                </a:solidFill>
                <a:latin typeface="EYInterstate Light" panose="02000506000000020004" pitchFamily="2" charset="0"/>
              </a:rPr>
              <a:t>Asis</a:t>
            </a:r>
            <a:r>
              <a:rPr lang="tr-TR" sz="1199" b="1" kern="0" dirty="0">
                <a:solidFill>
                  <a:srgbClr val="000000"/>
                </a:solidFill>
                <a:latin typeface="EYInterstate Light" panose="02000506000000020004" pitchFamily="2" charset="0"/>
              </a:rPr>
              <a:t> Proje Ekibi</a:t>
            </a:r>
            <a:endParaRPr lang="en-GB" sz="1199" b="1" kern="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58" name="Resim 57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726562F-A9DA-4181-85E1-B61C93B9F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2" y="4849455"/>
            <a:ext cx="4273133" cy="14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8DC6FD22-AC8D-43CB-B8D4-FD7F7BE36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AKILLI ŞEHİR DANIŞMANLARI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D739721D-1DBA-4910-9FD8-81C33623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34141"/>
              </p:ext>
            </p:extLst>
          </p:nvPr>
        </p:nvGraphicFramePr>
        <p:xfrm>
          <a:off x="3804558" y="1159329"/>
          <a:ext cx="7679651" cy="488224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921466">
                  <a:extLst>
                    <a:ext uri="{9D8B030D-6E8A-4147-A177-3AD203B41FA5}">
                      <a16:colId xmlns:a16="http://schemas.microsoft.com/office/drawing/2014/main" val="3444592890"/>
                    </a:ext>
                  </a:extLst>
                </a:gridCol>
                <a:gridCol w="4758185">
                  <a:extLst>
                    <a:ext uri="{9D8B030D-6E8A-4147-A177-3AD203B41FA5}">
                      <a16:colId xmlns:a16="http://schemas.microsoft.com/office/drawing/2014/main" val="2910119211"/>
                    </a:ext>
                  </a:extLst>
                </a:gridCol>
              </a:tblGrid>
              <a:tr h="91445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Şehir Yönetimi </a:t>
                      </a:r>
                    </a:p>
                    <a:p>
                      <a:pPr algn="l" rtl="0" fontAlgn="b"/>
                      <a:r>
                        <a:rPr lang="tr-TR" sz="1100" u="none" strike="noStrike" dirty="0">
                          <a:effectLst/>
                        </a:rPr>
                        <a:t>( Yönetişim      Strateji Yönetimi         Politika Yönetimi     Bütüncül Hizmet Yönetimi       İş Yönetimi 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Haldun Ersen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712849"/>
                  </a:ext>
                </a:extLst>
              </a:tr>
              <a:tr h="3640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Yöneticiler İçin Akıllı Şehirler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Dr. Fatih GÜNDOĞAN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8942368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Çevre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Doç. Dr. Hakan SEPET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706223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Güvenlik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 err="1">
                          <a:effectLst/>
                        </a:rPr>
                        <a:t>Dr.Öğr.Üyesi</a:t>
                      </a:r>
                      <a:r>
                        <a:rPr lang="tr-TR" sz="1400" u="none" strike="noStrike" dirty="0">
                          <a:effectLst/>
                        </a:rPr>
                        <a:t> Mete Başar BAYPINAR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084836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İnsan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 err="1">
                          <a:effectLst/>
                        </a:rPr>
                        <a:t>Prof.Dr</a:t>
                      </a:r>
                      <a:r>
                        <a:rPr lang="tr-TR" sz="1400" u="none" strike="noStrike" dirty="0">
                          <a:effectLst/>
                        </a:rPr>
                        <a:t>. Sevinç GÜLSEÇEN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1445258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Yapılar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 err="1">
                          <a:effectLst/>
                        </a:rPr>
                        <a:t>Doç.Dr</a:t>
                      </a:r>
                      <a:r>
                        <a:rPr lang="tr-TR" sz="1400" u="none" strike="noStrike" dirty="0">
                          <a:effectLst/>
                        </a:rPr>
                        <a:t>. Nuri SERTESER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8082739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Ekonomi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 err="1">
                          <a:effectLst/>
                        </a:rPr>
                        <a:t>Doç.Dr</a:t>
                      </a:r>
                      <a:r>
                        <a:rPr lang="tr-TR" sz="1400" u="none" strike="noStrike" dirty="0">
                          <a:effectLst/>
                        </a:rPr>
                        <a:t>. Tansel ERBİL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622495"/>
                  </a:ext>
                </a:extLst>
              </a:tr>
              <a:tr h="54537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Akıllı Mekân Yönetimi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Oğr</a:t>
                      </a:r>
                      <a:r>
                        <a:rPr lang="tr-TR" sz="1400" u="none" strike="noStrike" dirty="0">
                          <a:effectLst/>
                        </a:rPr>
                        <a:t>. Üyesi Kübra Özcan YILDIRIM, </a:t>
                      </a:r>
                    </a:p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Emre ÖZTÜRK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6005282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Sağlık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 err="1">
                          <a:effectLst/>
                        </a:rPr>
                        <a:t>Prof.Dr</a:t>
                      </a:r>
                      <a:r>
                        <a:rPr lang="tr-TR" sz="1400" u="none" strike="noStrike" dirty="0">
                          <a:effectLst/>
                        </a:rPr>
                        <a:t>. Alper Cihan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80584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Yönetişim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Haldun Ersen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5206093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Bilgi Teknolojileri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Ahmet Naci ÜNAL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5496888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Ulaşım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Dr. Fatih GÜNDOĞAN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955639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Akıllı Enerji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Dr. Kerem BEYGO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918681"/>
                  </a:ext>
                </a:extLst>
              </a:tr>
              <a:tr h="27803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İletişim Teknolojileri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u="none" strike="noStrike" dirty="0">
                          <a:effectLst/>
                        </a:rPr>
                        <a:t>Prof. Dr. Nilüfer PEMBECİOĞLU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992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39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2B58ACDB-9A4C-4A5F-8BEB-CD616C4A7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94747"/>
              </p:ext>
            </p:extLst>
          </p:nvPr>
        </p:nvGraphicFramePr>
        <p:xfrm>
          <a:off x="3984171" y="973394"/>
          <a:ext cx="7657223" cy="520246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126944">
                  <a:extLst>
                    <a:ext uri="{9D8B030D-6E8A-4147-A177-3AD203B41FA5}">
                      <a16:colId xmlns:a16="http://schemas.microsoft.com/office/drawing/2014/main" val="2430128812"/>
                    </a:ext>
                  </a:extLst>
                </a:gridCol>
                <a:gridCol w="3530279">
                  <a:extLst>
                    <a:ext uri="{9D8B030D-6E8A-4147-A177-3AD203B41FA5}">
                      <a16:colId xmlns:a16="http://schemas.microsoft.com/office/drawing/2014/main" val="3517990919"/>
                    </a:ext>
                  </a:extLst>
                </a:gridCol>
              </a:tblGrid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Bilgi Güvenliği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Ahmet Naci ÜNAL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0813075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Akıllı Altyapı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Dr.Öğr.Üyesi</a:t>
                      </a:r>
                      <a:r>
                        <a:rPr lang="tr-TR" sz="1400" u="none" strike="noStrike" dirty="0">
                          <a:effectLst/>
                        </a:rPr>
                        <a:t> Mete Başar BAYPINAR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38888872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Akıllı Afet ve Acil Durum Yönetimi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Necmi Özdemir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2957800944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Coğrafi Bilgi Sistemleri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Prof.Dr</a:t>
                      </a:r>
                      <a:r>
                        <a:rPr lang="tr-TR" sz="1400" u="none" strike="noStrike" dirty="0">
                          <a:effectLst/>
                        </a:rPr>
                        <a:t>. Arif Çağdaş AYDINOĞLU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4129938659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Akıllı Şehirlerde Veri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Emrah Aydemir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2128166994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Akıllı Şehirlerde Ağ Altyapısı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Şafak DURUKAN ODABAŞI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3314823298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Nesnelerin İnterneti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Ahmet Naci ÜNAL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2405657644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Akıllı Şehirlerde Kullanılan Yaygın Standart Altyapısı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Necip GÜZEL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2443513056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Algılayıcılar, Veri Toplama ve Aktüatörler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Ahmet Naci ÜNAL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654589993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Dağıtık Veri İşleme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Şafak DURUKAN ODABAŞI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2401379331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Yapay Zeka, Makine Öğrenmesi ve Derin Öğrenme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</a:t>
                      </a:r>
                      <a:r>
                        <a:rPr lang="tr-TR" sz="1400" u="none" strike="noStrike" dirty="0" err="1">
                          <a:effectLst/>
                        </a:rPr>
                        <a:t>Öğr.Üyesi</a:t>
                      </a:r>
                      <a:r>
                        <a:rPr lang="tr-TR" sz="1400" u="none" strike="noStrike" dirty="0">
                          <a:effectLst/>
                        </a:rPr>
                        <a:t> İnci ZAİM GÖKBAY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63933331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Görüntü İşleme Teknolojileri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Murat GEZER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1894810607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Veri Analizi Yöntemleri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Dr. Yalçın ÖZKAN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939005921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Örnek Uygulama İncelemeleri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Dr.Öğr.Üyesi</a:t>
                      </a:r>
                      <a:r>
                        <a:rPr lang="tr-TR" sz="1400" u="none" strike="noStrike" dirty="0">
                          <a:effectLst/>
                        </a:rPr>
                        <a:t>  Zerrin AYVAZ REİS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/>
                </a:tc>
                <a:extLst>
                  <a:ext uri="{0D108BD9-81ED-4DB2-BD59-A6C34878D82A}">
                    <a16:rowId xmlns:a16="http://schemas.microsoft.com/office/drawing/2014/main" val="1698186026"/>
                  </a:ext>
                </a:extLst>
              </a:tr>
              <a:tr h="3914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Akıllı Şehirlerde Stratejik Yönetim ve Strateji Hazırlama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Dr.Öğr.Üyesi</a:t>
                      </a:r>
                      <a:r>
                        <a:rPr lang="tr-TR" sz="1400" u="none" strike="noStrike" dirty="0">
                          <a:effectLst/>
                        </a:rPr>
                        <a:t> İnci ZAİM GÖKBAY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096031"/>
                  </a:ext>
                </a:extLst>
              </a:tr>
            </a:tbl>
          </a:graphicData>
        </a:graphic>
      </p:graphicFrame>
      <p:sp>
        <p:nvSpPr>
          <p:cNvPr id="7" name="Metin Yer Tutucusu 5">
            <a:extLst>
              <a:ext uri="{FF2B5EF4-FFF2-40B4-BE49-F238E27FC236}">
                <a16:creationId xmlns:a16="http://schemas.microsoft.com/office/drawing/2014/main" id="{4A157815-077F-42DF-85B9-F93788CE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791" y="3062306"/>
            <a:ext cx="2635476" cy="823912"/>
          </a:xfrm>
        </p:spPr>
        <p:txBody>
          <a:bodyPr/>
          <a:lstStyle/>
          <a:p>
            <a:r>
              <a:rPr lang="tr-TR" dirty="0"/>
              <a:t>AKILLI ŞEHİR DANIŞMANLARI</a:t>
            </a:r>
          </a:p>
        </p:txBody>
      </p:sp>
    </p:spTree>
    <p:extLst>
      <p:ext uri="{BB962C8B-B14F-4D97-AF65-F5344CB8AC3E}">
        <p14:creationId xmlns:p14="http://schemas.microsoft.com/office/powerpoint/2010/main" val="253324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60F9378-B00C-4314-8A86-394C7F51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9" y="925906"/>
            <a:ext cx="10323871" cy="5807177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8AF0611-A75D-4CCB-9D19-4032A704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0238" y="925906"/>
            <a:ext cx="4375245" cy="672204"/>
          </a:xfrm>
        </p:spPr>
        <p:txBody>
          <a:bodyPr/>
          <a:lstStyle/>
          <a:p>
            <a:r>
              <a:rPr lang="tr-TR" dirty="0"/>
              <a:t>Benchmarking: City </a:t>
            </a:r>
            <a:r>
              <a:rPr lang="tr-TR" dirty="0" err="1"/>
              <a:t>Filtering</a:t>
            </a:r>
            <a:endParaRPr lang="tr-TR" dirty="0"/>
          </a:p>
        </p:txBody>
      </p:sp>
      <p:sp>
        <p:nvSpPr>
          <p:cNvPr id="6" name="Metin Yer Tutucusu 3">
            <a:extLst>
              <a:ext uri="{FF2B5EF4-FFF2-40B4-BE49-F238E27FC236}">
                <a16:creationId xmlns:a16="http://schemas.microsoft.com/office/drawing/2014/main" id="{6FD07B92-22F4-4005-8607-15A6D0714BD1}"/>
              </a:ext>
            </a:extLst>
          </p:cNvPr>
          <p:cNvSpPr txBox="1">
            <a:spLocks/>
          </p:cNvSpPr>
          <p:nvPr/>
        </p:nvSpPr>
        <p:spPr>
          <a:xfrm>
            <a:off x="130222" y="904755"/>
            <a:ext cx="4375245" cy="672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/>
              <a:t>ŞEHİR SEÇİMİ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C5E8A05-8A5F-41CD-8396-AA92FCD6CE69}"/>
              </a:ext>
            </a:extLst>
          </p:cNvPr>
          <p:cNvSpPr/>
          <p:nvPr/>
        </p:nvSpPr>
        <p:spPr>
          <a:xfrm>
            <a:off x="130222" y="5168913"/>
            <a:ext cx="3075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Nüfus,</a:t>
            </a:r>
          </a:p>
          <a:p>
            <a:r>
              <a:rPr lang="tr-TR" dirty="0"/>
              <a:t>Bölge,</a:t>
            </a:r>
          </a:p>
          <a:p>
            <a:r>
              <a:rPr lang="tr-TR" dirty="0"/>
              <a:t>Gelişmişlik,</a:t>
            </a:r>
          </a:p>
          <a:p>
            <a:r>
              <a:rPr lang="tr-TR" dirty="0"/>
              <a:t>Mevcut Akıllı Şehir Stratejisi</a:t>
            </a:r>
          </a:p>
        </p:txBody>
      </p:sp>
    </p:spTree>
    <p:extLst>
      <p:ext uri="{BB962C8B-B14F-4D97-AF65-F5344CB8AC3E}">
        <p14:creationId xmlns:p14="http://schemas.microsoft.com/office/powerpoint/2010/main" val="295452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91004A2-0521-4F34-B533-947EFD84E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20" y="866912"/>
            <a:ext cx="5971915" cy="672204"/>
          </a:xfrm>
        </p:spPr>
        <p:txBody>
          <a:bodyPr>
            <a:normAutofit/>
          </a:bodyPr>
          <a:lstStyle/>
          <a:p>
            <a:r>
              <a:rPr lang="tr-TR" dirty="0"/>
              <a:t>BİRLİKTE ÇALIŞABİLİRLİK YAKLAŞIMI 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5CED0951-13E4-4344-B61D-93D6AD207D78}"/>
              </a:ext>
            </a:extLst>
          </p:cNvPr>
          <p:cNvSpPr/>
          <p:nvPr/>
        </p:nvSpPr>
        <p:spPr>
          <a:xfrm>
            <a:off x="259920" y="3711373"/>
            <a:ext cx="11794405" cy="656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9C89F0EE-7815-49A5-8EA0-099C1CA6F398}"/>
              </a:ext>
            </a:extLst>
          </p:cNvPr>
          <p:cNvSpPr/>
          <p:nvPr/>
        </p:nvSpPr>
        <p:spPr>
          <a:xfrm>
            <a:off x="259920" y="2648552"/>
            <a:ext cx="11794405" cy="6467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9971E388-561A-4803-9CF1-16D7C769B4C7}"/>
              </a:ext>
            </a:extLst>
          </p:cNvPr>
          <p:cNvSpPr/>
          <p:nvPr/>
        </p:nvSpPr>
        <p:spPr>
          <a:xfrm>
            <a:off x="259920" y="4782323"/>
            <a:ext cx="11794404" cy="684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DC1DD5CE-F404-4ECC-8595-0B5AC5D98486}"/>
              </a:ext>
            </a:extLst>
          </p:cNvPr>
          <p:cNvSpPr/>
          <p:nvPr/>
        </p:nvSpPr>
        <p:spPr>
          <a:xfrm>
            <a:off x="259922" y="1841278"/>
            <a:ext cx="3174313" cy="3888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31D54D24-167D-4FAF-B43F-4714FC8F1FF8}"/>
              </a:ext>
            </a:extLst>
          </p:cNvPr>
          <p:cNvSpPr/>
          <p:nvPr/>
        </p:nvSpPr>
        <p:spPr>
          <a:xfrm>
            <a:off x="543113" y="2569523"/>
            <a:ext cx="2616529" cy="778133"/>
          </a:xfrm>
          <a:prstGeom prst="rect">
            <a:avLst/>
          </a:prstGeom>
          <a:solidFill>
            <a:srgbClr val="F9BE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Servi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sler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/ Proj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eler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6ED223F3-E70F-4341-AF5E-12FAFEA8432A}"/>
              </a:ext>
            </a:extLst>
          </p:cNvPr>
          <p:cNvSpPr/>
          <p:nvPr/>
        </p:nvSpPr>
        <p:spPr>
          <a:xfrm>
            <a:off x="543113" y="3624213"/>
            <a:ext cx="2616529" cy="8296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Çözüm Mimarisi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B284863D-A816-4CC3-9E93-793C10369F6E}"/>
              </a:ext>
            </a:extLst>
          </p:cNvPr>
          <p:cNvSpPr/>
          <p:nvPr/>
        </p:nvSpPr>
        <p:spPr>
          <a:xfrm>
            <a:off x="543111" y="4730375"/>
            <a:ext cx="2616529" cy="8296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Şehir Altyapısı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Down Arrow 65">
            <a:extLst>
              <a:ext uri="{FF2B5EF4-FFF2-40B4-BE49-F238E27FC236}">
                <a16:creationId xmlns:a16="http://schemas.microsoft.com/office/drawing/2014/main" id="{934C3C5C-C3C0-4E91-9B62-8BC07E581569}"/>
              </a:ext>
            </a:extLst>
          </p:cNvPr>
          <p:cNvSpPr/>
          <p:nvPr/>
        </p:nvSpPr>
        <p:spPr>
          <a:xfrm>
            <a:off x="3180964" y="2576908"/>
            <a:ext cx="331683" cy="299045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E45AF46A-77E8-4A54-BE3F-B24EA5F30B9F}"/>
              </a:ext>
            </a:extLst>
          </p:cNvPr>
          <p:cNvSpPr/>
          <p:nvPr/>
        </p:nvSpPr>
        <p:spPr>
          <a:xfrm>
            <a:off x="3884025" y="1848663"/>
            <a:ext cx="3174313" cy="3888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13" name="Rectangle 67">
            <a:extLst>
              <a:ext uri="{FF2B5EF4-FFF2-40B4-BE49-F238E27FC236}">
                <a16:creationId xmlns:a16="http://schemas.microsoft.com/office/drawing/2014/main" id="{717E6D96-CC0C-45AA-B3E3-974B8B3D92A3}"/>
              </a:ext>
            </a:extLst>
          </p:cNvPr>
          <p:cNvSpPr/>
          <p:nvPr/>
        </p:nvSpPr>
        <p:spPr>
          <a:xfrm>
            <a:off x="4167215" y="2576908"/>
            <a:ext cx="2616529" cy="7781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Servi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sler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/ Proj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eler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BF04A642-42DE-4480-9908-329B3337B2B3}"/>
              </a:ext>
            </a:extLst>
          </p:cNvPr>
          <p:cNvSpPr/>
          <p:nvPr/>
        </p:nvSpPr>
        <p:spPr>
          <a:xfrm>
            <a:off x="4167215" y="3631598"/>
            <a:ext cx="2616529" cy="8296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Çözüm Mimarisi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777FFBF0-71C8-4A81-B58E-C18F08D9FBB6}"/>
              </a:ext>
            </a:extLst>
          </p:cNvPr>
          <p:cNvSpPr/>
          <p:nvPr/>
        </p:nvSpPr>
        <p:spPr>
          <a:xfrm>
            <a:off x="4167214" y="4737761"/>
            <a:ext cx="2616529" cy="829607"/>
          </a:xfrm>
          <a:prstGeom prst="rect">
            <a:avLst/>
          </a:prstGeom>
          <a:solidFill>
            <a:srgbClr val="F9BE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Şehir Altyapısı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Down Arrow 71">
            <a:extLst>
              <a:ext uri="{FF2B5EF4-FFF2-40B4-BE49-F238E27FC236}">
                <a16:creationId xmlns:a16="http://schemas.microsoft.com/office/drawing/2014/main" id="{EBF0CDC9-3293-47F8-B0DD-031C69B09383}"/>
              </a:ext>
            </a:extLst>
          </p:cNvPr>
          <p:cNvSpPr/>
          <p:nvPr/>
        </p:nvSpPr>
        <p:spPr>
          <a:xfrm flipV="1">
            <a:off x="6805066" y="2576908"/>
            <a:ext cx="331683" cy="299045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17" name="Rectangle 72">
            <a:extLst>
              <a:ext uri="{FF2B5EF4-FFF2-40B4-BE49-F238E27FC236}">
                <a16:creationId xmlns:a16="http://schemas.microsoft.com/office/drawing/2014/main" id="{3CE5F5F1-E7DE-41A7-A2E0-6BA190A6A295}"/>
              </a:ext>
            </a:extLst>
          </p:cNvPr>
          <p:cNvSpPr/>
          <p:nvPr/>
        </p:nvSpPr>
        <p:spPr>
          <a:xfrm>
            <a:off x="7508127" y="1841278"/>
            <a:ext cx="3174313" cy="3888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18" name="Rectangle 73">
            <a:extLst>
              <a:ext uri="{FF2B5EF4-FFF2-40B4-BE49-F238E27FC236}">
                <a16:creationId xmlns:a16="http://schemas.microsoft.com/office/drawing/2014/main" id="{B071A46C-05DB-40CA-B826-4424444F77E7}"/>
              </a:ext>
            </a:extLst>
          </p:cNvPr>
          <p:cNvSpPr/>
          <p:nvPr/>
        </p:nvSpPr>
        <p:spPr>
          <a:xfrm>
            <a:off x="7791318" y="2569523"/>
            <a:ext cx="2616529" cy="778133"/>
          </a:xfrm>
          <a:prstGeom prst="rect">
            <a:avLst/>
          </a:prstGeom>
          <a:solidFill>
            <a:srgbClr val="F9BE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Servi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sler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/ Proj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eler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74">
            <a:extLst>
              <a:ext uri="{FF2B5EF4-FFF2-40B4-BE49-F238E27FC236}">
                <a16:creationId xmlns:a16="http://schemas.microsoft.com/office/drawing/2014/main" id="{31E2353B-74BD-4F6C-A627-A029DA213218}"/>
              </a:ext>
            </a:extLst>
          </p:cNvPr>
          <p:cNvSpPr/>
          <p:nvPr/>
        </p:nvSpPr>
        <p:spPr>
          <a:xfrm>
            <a:off x="7791318" y="3624213"/>
            <a:ext cx="2616529" cy="8296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Çözüm Mimarisi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75">
            <a:extLst>
              <a:ext uri="{FF2B5EF4-FFF2-40B4-BE49-F238E27FC236}">
                <a16:creationId xmlns:a16="http://schemas.microsoft.com/office/drawing/2014/main" id="{DF00F497-1988-413D-A5EE-61A0C24BC28C}"/>
              </a:ext>
            </a:extLst>
          </p:cNvPr>
          <p:cNvSpPr/>
          <p:nvPr/>
        </p:nvSpPr>
        <p:spPr>
          <a:xfrm>
            <a:off x="7791317" y="4730375"/>
            <a:ext cx="2616529" cy="829607"/>
          </a:xfrm>
          <a:prstGeom prst="rect">
            <a:avLst/>
          </a:prstGeom>
          <a:solidFill>
            <a:srgbClr val="F9BE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Şehir Altyapısı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Down Arrow 77">
            <a:extLst>
              <a:ext uri="{FF2B5EF4-FFF2-40B4-BE49-F238E27FC236}">
                <a16:creationId xmlns:a16="http://schemas.microsoft.com/office/drawing/2014/main" id="{CD809325-F7BC-443E-ABDB-689A444E1187}"/>
              </a:ext>
            </a:extLst>
          </p:cNvPr>
          <p:cNvSpPr/>
          <p:nvPr/>
        </p:nvSpPr>
        <p:spPr>
          <a:xfrm>
            <a:off x="10407846" y="2556575"/>
            <a:ext cx="269289" cy="145014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22" name="Down Arrow 78">
            <a:extLst>
              <a:ext uri="{FF2B5EF4-FFF2-40B4-BE49-F238E27FC236}">
                <a16:creationId xmlns:a16="http://schemas.microsoft.com/office/drawing/2014/main" id="{A32AD12F-D7FC-482E-A965-BA9B2ED49042}"/>
              </a:ext>
            </a:extLst>
          </p:cNvPr>
          <p:cNvSpPr/>
          <p:nvPr/>
        </p:nvSpPr>
        <p:spPr>
          <a:xfrm flipV="1">
            <a:off x="10407845" y="4027051"/>
            <a:ext cx="288496" cy="151259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Helvetica Neue LT Pro 35 Thin"/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122D61AF-A0D3-496F-8F67-45A77E583676}"/>
              </a:ext>
            </a:extLst>
          </p:cNvPr>
          <p:cNvSpPr/>
          <p:nvPr/>
        </p:nvSpPr>
        <p:spPr>
          <a:xfrm>
            <a:off x="7455842" y="1696204"/>
            <a:ext cx="3310407" cy="415342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 LT Pro 35 Thin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E00E8C2-9972-444F-A93E-DD69EF0B65A5}"/>
              </a:ext>
            </a:extLst>
          </p:cNvPr>
          <p:cNvSpPr txBox="1"/>
          <p:nvPr/>
        </p:nvSpPr>
        <p:spPr>
          <a:xfrm>
            <a:off x="816754" y="1898775"/>
            <a:ext cx="197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Tümden Gelim &amp;</a:t>
            </a:r>
          </a:p>
          <a:p>
            <a:pPr algn="ctr"/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Servis Odaklı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EB2F623-757A-4DC6-9409-C672C2D89288}"/>
              </a:ext>
            </a:extLst>
          </p:cNvPr>
          <p:cNvSpPr txBox="1"/>
          <p:nvPr/>
        </p:nvSpPr>
        <p:spPr>
          <a:xfrm>
            <a:off x="4622262" y="1898775"/>
            <a:ext cx="1697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Tüme Varım &amp;</a:t>
            </a:r>
          </a:p>
          <a:p>
            <a:pPr algn="ctr"/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Altyapı Odaklı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52E915B3-D0CF-4E22-BEA4-E11B58D6511C}"/>
              </a:ext>
            </a:extLst>
          </p:cNvPr>
          <p:cNvSpPr txBox="1"/>
          <p:nvPr/>
        </p:nvSpPr>
        <p:spPr>
          <a:xfrm>
            <a:off x="8319992" y="2042131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err="1">
                <a:solidFill>
                  <a:schemeClr val="bg2">
                    <a:lumMod val="25000"/>
                  </a:schemeClr>
                </a:solidFill>
              </a:rPr>
              <a:t>Hibrit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 Model</a:t>
            </a:r>
          </a:p>
        </p:txBody>
      </p:sp>
      <p:sp>
        <p:nvSpPr>
          <p:cNvPr id="27" name="TextBox 55">
            <a:extLst>
              <a:ext uri="{FF2B5EF4-FFF2-40B4-BE49-F238E27FC236}">
                <a16:creationId xmlns:a16="http://schemas.microsoft.com/office/drawing/2014/main" id="{2349706A-689E-4B6D-95C1-946C8B1D6B04}"/>
              </a:ext>
            </a:extLst>
          </p:cNvPr>
          <p:cNvSpPr txBox="1"/>
          <p:nvPr/>
        </p:nvSpPr>
        <p:spPr>
          <a:xfrm>
            <a:off x="10741185" y="3858624"/>
            <a:ext cx="1313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solidFill>
                  <a:srgbClr val="676767"/>
                </a:solidFill>
                <a:latin typeface="Helvetica Neue LT Pro 35 Thin"/>
                <a:ea typeface="ＭＳ Ｐゴシック" charset="0"/>
              </a:rPr>
              <a:t>Gerçekleme</a:t>
            </a:r>
            <a:endParaRPr lang="en-US" sz="1400" b="1" dirty="0">
              <a:solidFill>
                <a:srgbClr val="676767"/>
              </a:solidFill>
              <a:latin typeface="Helvetica Neue LT Pro 35 Thin"/>
              <a:ea typeface="ＭＳ Ｐゴシック" charset="0"/>
            </a:endParaRPr>
          </a:p>
        </p:txBody>
      </p:sp>
      <p:sp>
        <p:nvSpPr>
          <p:cNvPr id="28" name="TextBox 56">
            <a:extLst>
              <a:ext uri="{FF2B5EF4-FFF2-40B4-BE49-F238E27FC236}">
                <a16:creationId xmlns:a16="http://schemas.microsoft.com/office/drawing/2014/main" id="{DF1DCC5E-371E-48BE-8734-C4AB370B799D}"/>
              </a:ext>
            </a:extLst>
          </p:cNvPr>
          <p:cNvSpPr txBox="1"/>
          <p:nvPr/>
        </p:nvSpPr>
        <p:spPr>
          <a:xfrm>
            <a:off x="10740123" y="4956862"/>
            <a:ext cx="24345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solidFill>
                  <a:srgbClr val="676767"/>
                </a:solidFill>
                <a:latin typeface="Helvetica Neue LT Pro 35 Thin"/>
                <a:ea typeface="ＭＳ Ｐゴシック" charset="0"/>
              </a:rPr>
              <a:t>Etkinleştirme</a:t>
            </a:r>
            <a:endParaRPr lang="en-US" sz="1400" b="1" dirty="0">
              <a:solidFill>
                <a:srgbClr val="676767"/>
              </a:solidFill>
              <a:latin typeface="Helvetica Neue LT Pro 35 Thin"/>
              <a:ea typeface="ＭＳ Ｐゴシック" charset="0"/>
            </a:endParaRPr>
          </a:p>
        </p:txBody>
      </p:sp>
      <p:sp>
        <p:nvSpPr>
          <p:cNvPr id="29" name="TextBox 57">
            <a:extLst>
              <a:ext uri="{FF2B5EF4-FFF2-40B4-BE49-F238E27FC236}">
                <a16:creationId xmlns:a16="http://schemas.microsoft.com/office/drawing/2014/main" id="{30AA42A4-B828-486E-92D9-F4F7EA2CC0C0}"/>
              </a:ext>
            </a:extLst>
          </p:cNvPr>
          <p:cNvSpPr txBox="1"/>
          <p:nvPr/>
        </p:nvSpPr>
        <p:spPr>
          <a:xfrm>
            <a:off x="10694970" y="2847211"/>
            <a:ext cx="141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>
                <a:solidFill>
                  <a:srgbClr val="676767"/>
                </a:solidFill>
                <a:latin typeface="Helvetica Neue LT Pro 35 Thin"/>
                <a:ea typeface="ＭＳ Ｐゴシック" charset="0"/>
              </a:rPr>
              <a:t>Gereksinimler</a:t>
            </a:r>
            <a:endParaRPr lang="en-US" sz="1400" b="1" dirty="0">
              <a:solidFill>
                <a:srgbClr val="676767"/>
              </a:solidFill>
              <a:latin typeface="Helvetica Neue LT Pro 35 Thin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7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3BCA007-4399-4B88-8ADC-2C5B0CC0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3" y="866912"/>
            <a:ext cx="5671457" cy="672204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BİRLİKTE ÇALIŞILABİLİRLİK YAKLAŞIMI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8474D2-5EC1-4BC8-A444-600B8951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2" y="1539116"/>
            <a:ext cx="10540182" cy="46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8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8B987239-CCEB-413B-8547-1E4B8D78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32" y="866912"/>
            <a:ext cx="5909187" cy="672204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BİRLİKTE ÇALIŞILABİLİRLİK YAKLAŞIMI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8864A6-A4D0-4349-99EE-A1F1C6C2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1" y="1539116"/>
            <a:ext cx="11123837" cy="47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C8F51B16-2565-415C-894A-C53254B9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866912"/>
            <a:ext cx="9214055" cy="672204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MİMARİ TASARIM &amp; BİRLİKTE ÇALIŞABİLİRLİK &amp; BÜTÜNSELLİK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5E511F76-936D-4656-9C7E-D7B40BD3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014" y="1539116"/>
            <a:ext cx="7663941" cy="47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0E35B431-7166-4F43-AF8A-7E1C9C59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286" y="866912"/>
            <a:ext cx="7579675" cy="672204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REFERANS MİMARİLER VE REFERANS MİMARİ SEÇİMİ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05DCB8-E0E7-4CE1-BE53-1A626771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075" y="1731986"/>
            <a:ext cx="7809607" cy="433792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6A7D7CE-8716-4AE0-B614-772A4159D9F2}"/>
              </a:ext>
            </a:extLst>
          </p:cNvPr>
          <p:cNvSpPr txBox="1"/>
          <p:nvPr/>
        </p:nvSpPr>
        <p:spPr>
          <a:xfrm>
            <a:off x="394286" y="1961954"/>
            <a:ext cx="336836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Helvetica Neue LT Pro 35 Thin"/>
              </a:rPr>
              <a:t>Başka referans mimariler de var mı ?</a:t>
            </a:r>
          </a:p>
          <a:p>
            <a:endParaRPr lang="tr-TR" dirty="0">
              <a:latin typeface="Helvetica Neue LT Pro 35 Thin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TOGAF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ISO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ITU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Gartner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BSI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eTOM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ITIL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Helvetica Neue LT Pro 35 Thin"/>
              </a:rPr>
              <a:t>Zachman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897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BD5CE528-0629-4E8A-A0D4-EAB343E8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2" y="866912"/>
            <a:ext cx="5415468" cy="672204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ULUSAL MİMARİ TASARIM YAKLAŞIMI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8DB346-63D9-4753-838A-ECBFDF918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1539116"/>
            <a:ext cx="10044888" cy="47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F10B663-66CB-4411-AD92-A58FB1848CE2}"/>
              </a:ext>
            </a:extLst>
          </p:cNvPr>
          <p:cNvSpPr/>
          <p:nvPr/>
        </p:nvSpPr>
        <p:spPr>
          <a:xfrm>
            <a:off x="222400" y="2951949"/>
            <a:ext cx="4447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Corbel" panose="020B0503020204020204" pitchFamily="34" charset="0"/>
              </a:rPr>
              <a:t>Bölüm I: 2020-2023 Ulusal Akıllı Şehir Stratejisi ve Eylem Planı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2C726E79-3356-47B2-AFDA-0A501F3B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546" y="866912"/>
            <a:ext cx="3593899" cy="672204"/>
          </a:xfrm>
        </p:spPr>
        <p:txBody>
          <a:bodyPr>
            <a:normAutofit/>
          </a:bodyPr>
          <a:lstStyle/>
          <a:p>
            <a:pPr algn="l"/>
            <a:r>
              <a:rPr lang="tr-TR" sz="2800" dirty="0"/>
              <a:t>BAKIŞ AÇIMIZ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F720F42-412D-40BE-B036-DD1D5A7F2161}"/>
              </a:ext>
            </a:extLst>
          </p:cNvPr>
          <p:cNvSpPr/>
          <p:nvPr/>
        </p:nvSpPr>
        <p:spPr>
          <a:xfrm>
            <a:off x="1619546" y="3284812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/>
                </a:solidFill>
                <a:latin typeface="Corbel" panose="020B0503020204020204" pitchFamily="34" charset="0"/>
              </a:rPr>
              <a:t>Tüm çalışmalarda stratejiden aksiyonlara inen hiyerarşik bir yapı olacaktır. </a:t>
            </a:r>
            <a:endParaRPr lang="tr-TR" sz="2000" dirty="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A93339F-50F1-421B-B26F-D472BCD0284E}"/>
              </a:ext>
            </a:extLst>
          </p:cNvPr>
          <p:cNvSpPr/>
          <p:nvPr/>
        </p:nvSpPr>
        <p:spPr>
          <a:xfrm>
            <a:off x="1619546" y="4790543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Kullanılacak metodolojiyi en iyi hale getirerek yapılacak tüm iş paketlerinin sürdürülebilirliğini sağlamak.</a:t>
            </a:r>
            <a:endParaRPr lang="tr-TR" sz="2000" dirty="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97F287C-A398-4858-BACB-63F8426C78DF}"/>
              </a:ext>
            </a:extLst>
          </p:cNvPr>
          <p:cNvSpPr/>
          <p:nvPr/>
        </p:nvSpPr>
        <p:spPr>
          <a:xfrm>
            <a:off x="1619546" y="1779081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2020-2023 Ulusal Akıllı Şehirler Stratejisi ve Eylem Planını vizyon ve stratejisine uygun olarak projeyi hayata geçirmek.</a:t>
            </a:r>
            <a:endParaRPr lang="tr-TR" sz="2000" dirty="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9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9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F10B663-66CB-4411-AD92-A58FB1848CE2}"/>
              </a:ext>
            </a:extLst>
          </p:cNvPr>
          <p:cNvSpPr/>
          <p:nvPr/>
        </p:nvSpPr>
        <p:spPr>
          <a:xfrm>
            <a:off x="222400" y="2951949"/>
            <a:ext cx="4447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Corbel" panose="020B0503020204020204" pitchFamily="34" charset="0"/>
              </a:rPr>
              <a:t>Bölüm I: 2020-2023 Ulusal Akıllı Şehir Stratejisi ve Eylem Planı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2D4755-82E7-4C74-9A49-5A7FB320D004}"/>
              </a:ext>
            </a:extLst>
          </p:cNvPr>
          <p:cNvSpPr txBox="1"/>
          <p:nvPr/>
        </p:nvSpPr>
        <p:spPr>
          <a:xfrm>
            <a:off x="11350171" y="6125029"/>
            <a:ext cx="84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4A4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/ 37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2C726E79-3356-47B2-AFDA-0A501F3B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8184" y="866912"/>
            <a:ext cx="3545261" cy="672204"/>
          </a:xfrm>
        </p:spPr>
        <p:txBody>
          <a:bodyPr>
            <a:normAutofit/>
          </a:bodyPr>
          <a:lstStyle/>
          <a:p>
            <a:pPr algn="l"/>
            <a:r>
              <a:rPr lang="tr-TR" sz="2800" dirty="0"/>
              <a:t>KAPSAM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BF2A2E3-0615-4718-A872-52CDEB7D573B}"/>
              </a:ext>
            </a:extLst>
          </p:cNvPr>
          <p:cNvSpPr/>
          <p:nvPr/>
        </p:nvSpPr>
        <p:spPr>
          <a:xfrm>
            <a:off x="1668184" y="2759312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E3C2B31-067B-4B3F-A82A-F5FB44B3EB7A}"/>
              </a:ext>
            </a:extLst>
          </p:cNvPr>
          <p:cNvSpPr/>
          <p:nvPr/>
        </p:nvSpPr>
        <p:spPr>
          <a:xfrm>
            <a:off x="1945162" y="2847407"/>
            <a:ext cx="9294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dirty="0">
                <a:latin typeface="Corbel" panose="020B0503020204020204" pitchFamily="34" charset="0"/>
              </a:rPr>
              <a:t>Akıllı Şehir Finans Yönetimi , Kaynak Oluşturma Yaklaşımı, İş </a:t>
            </a:r>
            <a:r>
              <a:rPr lang="tr-TR" sz="2000" dirty="0" err="1">
                <a:latin typeface="Corbel" panose="020B0503020204020204" pitchFamily="34" charset="0"/>
              </a:rPr>
              <a:t>Modellleri</a:t>
            </a:r>
            <a:r>
              <a:rPr lang="tr-TR" sz="2000" dirty="0">
                <a:latin typeface="Corbel" panose="020B0503020204020204" pitchFamily="34" charset="0"/>
              </a:rPr>
              <a:t> , Hibe &amp; Fon Programları, Yatırım Analizleri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741A538-D6CA-4458-B1C6-BAF843F4D87A}"/>
              </a:ext>
            </a:extLst>
          </p:cNvPr>
          <p:cNvSpPr/>
          <p:nvPr/>
        </p:nvSpPr>
        <p:spPr>
          <a:xfrm>
            <a:off x="1668184" y="3894930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83C6EE35-D0B2-4AC6-9C9B-F2C3D0A5CF96}"/>
              </a:ext>
            </a:extLst>
          </p:cNvPr>
          <p:cNvSpPr/>
          <p:nvPr/>
        </p:nvSpPr>
        <p:spPr>
          <a:xfrm>
            <a:off x="1720270" y="4030613"/>
            <a:ext cx="9724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Akıllı Şehir Veri Ekosistemi Oluşturulması, Mekânsal Veri Yönetimi , Açık Veri Politikaları, Veri Paylaşım Platformları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8CC3EB9-581D-4E69-8813-D0EAE881357E}"/>
              </a:ext>
            </a:extLst>
          </p:cNvPr>
          <p:cNvSpPr/>
          <p:nvPr/>
        </p:nvSpPr>
        <p:spPr>
          <a:xfrm>
            <a:off x="1668184" y="1629959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9AAA6BA-EC51-45E3-9B64-AE8FB3ADC395}"/>
              </a:ext>
            </a:extLst>
          </p:cNvPr>
          <p:cNvSpPr/>
          <p:nvPr/>
        </p:nvSpPr>
        <p:spPr>
          <a:xfrm>
            <a:off x="1869927" y="1718054"/>
            <a:ext cx="9444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dirty="0">
                <a:latin typeface="Corbel" panose="020B0503020204020204" pitchFamily="34" charset="0"/>
              </a:rPr>
              <a:t>2020 – 2023 Ulusal Akıllı Şehir Stratejisi ve Eylem Planının Lokalize Edilmesi ve Yerel Yönetimlerce Uygulanabilir Hale Getirilmesi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AA11FF3-D3CE-4668-A95C-A48FD6738B46}"/>
              </a:ext>
            </a:extLst>
          </p:cNvPr>
          <p:cNvSpPr/>
          <p:nvPr/>
        </p:nvSpPr>
        <p:spPr>
          <a:xfrm>
            <a:off x="1668184" y="5030548"/>
            <a:ext cx="9828396" cy="10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2F5BAC28-DFF2-45B1-939D-D613BF5A8A90}"/>
              </a:ext>
            </a:extLst>
          </p:cNvPr>
          <p:cNvSpPr/>
          <p:nvPr/>
        </p:nvSpPr>
        <p:spPr>
          <a:xfrm>
            <a:off x="2005779" y="5118643"/>
            <a:ext cx="9233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dirty="0">
                <a:latin typeface="Corbel" panose="020B0503020204020204" pitchFamily="34" charset="0"/>
              </a:rPr>
              <a:t>Bütünleşik Teknoloji Mimarisi , Birlikte Çalışabilirlik , Ulusal ve Lokal Referans Mimariler</a:t>
            </a:r>
          </a:p>
        </p:txBody>
      </p:sp>
    </p:spTree>
    <p:extLst>
      <p:ext uri="{BB962C8B-B14F-4D97-AF65-F5344CB8AC3E}">
        <p14:creationId xmlns:p14="http://schemas.microsoft.com/office/powerpoint/2010/main" val="227096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2C726E79-3356-47B2-AFDA-0A501F3B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801" y="840091"/>
            <a:ext cx="3581755" cy="672204"/>
          </a:xfrm>
        </p:spPr>
        <p:txBody>
          <a:bodyPr>
            <a:normAutofit/>
          </a:bodyPr>
          <a:lstStyle/>
          <a:p>
            <a:pPr algn="l"/>
            <a:r>
              <a:rPr lang="tr-TR" sz="2800" dirty="0"/>
              <a:t>İŞ PAKETİ GRUPLARI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832A3BD-C92E-4EB7-990F-736B2551FF42}"/>
              </a:ext>
            </a:extLst>
          </p:cNvPr>
          <p:cNvSpPr/>
          <p:nvPr/>
        </p:nvSpPr>
        <p:spPr>
          <a:xfrm>
            <a:off x="5104385" y="1872422"/>
            <a:ext cx="6976300" cy="954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985D561-5007-40DF-B66E-F2B5CA1E0969}"/>
              </a:ext>
            </a:extLst>
          </p:cNvPr>
          <p:cNvSpPr/>
          <p:nvPr/>
        </p:nvSpPr>
        <p:spPr>
          <a:xfrm>
            <a:off x="5944962" y="1995532"/>
            <a:ext cx="6041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Corbel" panose="020B0503020204020204" pitchFamily="34" charset="0"/>
              </a:rPr>
              <a:t>Çevrimiçi Eğitimler , Toplantılar, </a:t>
            </a:r>
            <a:r>
              <a:rPr lang="tr-TR" sz="2000" dirty="0" err="1">
                <a:latin typeface="Corbel" panose="020B0503020204020204" pitchFamily="34" charset="0"/>
              </a:rPr>
              <a:t>Çalıştaylar</a:t>
            </a:r>
            <a:r>
              <a:rPr lang="tr-TR" sz="2000" dirty="0">
                <a:latin typeface="Corbel" panose="020B0503020204020204" pitchFamily="34" charset="0"/>
              </a:rPr>
              <a:t>, Teknik Şartnameler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11E1014-35AF-4774-B5CD-169C2FC58D95}"/>
              </a:ext>
            </a:extLst>
          </p:cNvPr>
          <p:cNvSpPr/>
          <p:nvPr/>
        </p:nvSpPr>
        <p:spPr>
          <a:xfrm>
            <a:off x="5104384" y="3186654"/>
            <a:ext cx="6976301" cy="954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025FA4A-5207-4D99-BA13-62633F058614}"/>
              </a:ext>
            </a:extLst>
          </p:cNvPr>
          <p:cNvSpPr/>
          <p:nvPr/>
        </p:nvSpPr>
        <p:spPr>
          <a:xfrm>
            <a:off x="5944962" y="3463652"/>
            <a:ext cx="6041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tr-TR" sz="2000" dirty="0">
                <a:latin typeface="Corbel" panose="020B0503020204020204" pitchFamily="34" charset="0"/>
              </a:rPr>
              <a:t>Raporlar ( Finansman raporu ve veri sözlüğü vb.)</a:t>
            </a:r>
          </a:p>
        </p:txBody>
      </p:sp>
      <p:sp>
        <p:nvSpPr>
          <p:cNvPr id="23" name="Dikdörtgen 22" descr="Dolar">
            <a:extLst>
              <a:ext uri="{FF2B5EF4-FFF2-40B4-BE49-F238E27FC236}">
                <a16:creationId xmlns:a16="http://schemas.microsoft.com/office/drawing/2014/main" id="{AB6B47E5-C0A4-45D9-A5D1-9A4ACE511CB0}"/>
              </a:ext>
            </a:extLst>
          </p:cNvPr>
          <p:cNvSpPr/>
          <p:nvPr/>
        </p:nvSpPr>
        <p:spPr>
          <a:xfrm>
            <a:off x="5318734" y="3410635"/>
            <a:ext cx="422223" cy="5061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297235DE-1DF6-4192-89FB-5EA003254760}"/>
              </a:ext>
            </a:extLst>
          </p:cNvPr>
          <p:cNvSpPr/>
          <p:nvPr/>
        </p:nvSpPr>
        <p:spPr>
          <a:xfrm>
            <a:off x="5104385" y="4529167"/>
            <a:ext cx="6976300" cy="954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B2B2B2"/>
              </a:solidFill>
              <a:latin typeface="Corbel" panose="020B0503020204020204" pitchFamily="34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DC67C3D-A58D-442E-B96F-2330C5C9D90F}"/>
              </a:ext>
            </a:extLst>
          </p:cNvPr>
          <p:cNvSpPr/>
          <p:nvPr/>
        </p:nvSpPr>
        <p:spPr>
          <a:xfrm>
            <a:off x="5944962" y="4806165"/>
            <a:ext cx="6041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tr-TR" sz="2000" dirty="0">
                <a:latin typeface="Corbel" panose="020B0503020204020204" pitchFamily="34" charset="0"/>
              </a:rPr>
              <a:t>Referans Mimarisi Tasarımı, Ulusal Mimari Tasarımı</a:t>
            </a:r>
          </a:p>
        </p:txBody>
      </p:sp>
      <p:sp>
        <p:nvSpPr>
          <p:cNvPr id="26" name="Dikdörtgen 25" descr="Monitör">
            <a:extLst>
              <a:ext uri="{FF2B5EF4-FFF2-40B4-BE49-F238E27FC236}">
                <a16:creationId xmlns:a16="http://schemas.microsoft.com/office/drawing/2014/main" id="{A135678A-98EC-425B-AF8B-585275F5E7DE}"/>
              </a:ext>
            </a:extLst>
          </p:cNvPr>
          <p:cNvSpPr/>
          <p:nvPr/>
        </p:nvSpPr>
        <p:spPr>
          <a:xfrm>
            <a:off x="5318734" y="4753148"/>
            <a:ext cx="422223" cy="50614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7A901BFE-4490-452D-9C71-BA26953DDE37}"/>
              </a:ext>
            </a:extLst>
          </p:cNvPr>
          <p:cNvSpPr/>
          <p:nvPr/>
        </p:nvSpPr>
        <p:spPr>
          <a:xfrm>
            <a:off x="2962309" y="1872422"/>
            <a:ext cx="1701183" cy="954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İP 1, İP 2, İP 3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B1E42AF-DDEB-41B6-AD8D-009C30317682}"/>
              </a:ext>
            </a:extLst>
          </p:cNvPr>
          <p:cNvSpPr/>
          <p:nvPr/>
        </p:nvSpPr>
        <p:spPr>
          <a:xfrm>
            <a:off x="1365801" y="1872422"/>
            <a:ext cx="1152989" cy="954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>
                <a:latin typeface="Corbel" panose="020B0503020204020204" pitchFamily="34" charset="0"/>
              </a:rPr>
              <a:t>Grup1</a:t>
            </a:r>
            <a:endParaRPr lang="tr-TR" sz="2000" dirty="0">
              <a:latin typeface="Corbel" panose="020B0503020204020204" pitchFamily="34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F546E521-586C-44B7-8D2B-88FD8F224544}"/>
              </a:ext>
            </a:extLst>
          </p:cNvPr>
          <p:cNvSpPr/>
          <p:nvPr/>
        </p:nvSpPr>
        <p:spPr>
          <a:xfrm>
            <a:off x="2944988" y="3186654"/>
            <a:ext cx="1701183" cy="954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İP 4, İP 5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E2A02706-5256-4AE5-8C13-A1EA57FEAB03}"/>
              </a:ext>
            </a:extLst>
          </p:cNvPr>
          <p:cNvSpPr/>
          <p:nvPr/>
        </p:nvSpPr>
        <p:spPr>
          <a:xfrm>
            <a:off x="1348480" y="3186654"/>
            <a:ext cx="1152989" cy="954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Grup 2 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891FB1B2-678F-4CDE-8517-6E6AC435D6A5}"/>
              </a:ext>
            </a:extLst>
          </p:cNvPr>
          <p:cNvSpPr/>
          <p:nvPr/>
        </p:nvSpPr>
        <p:spPr>
          <a:xfrm>
            <a:off x="2866188" y="4529167"/>
            <a:ext cx="1701183" cy="850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İP 6, İP 7, İP 8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669C3B86-D4F6-41BF-B2C7-814D5BAE2760}"/>
              </a:ext>
            </a:extLst>
          </p:cNvPr>
          <p:cNvSpPr/>
          <p:nvPr/>
        </p:nvSpPr>
        <p:spPr>
          <a:xfrm>
            <a:off x="1348479" y="4500886"/>
            <a:ext cx="1152989" cy="872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rbel" panose="020B0503020204020204" pitchFamily="34" charset="0"/>
              </a:rPr>
              <a:t>Grup 3 </a:t>
            </a:r>
          </a:p>
        </p:txBody>
      </p:sp>
      <p:sp>
        <p:nvSpPr>
          <p:cNvPr id="33" name="Dikdörtgen 32" descr="Toplantı">
            <a:extLst>
              <a:ext uri="{FF2B5EF4-FFF2-40B4-BE49-F238E27FC236}">
                <a16:creationId xmlns:a16="http://schemas.microsoft.com/office/drawing/2014/main" id="{B3C1B250-1150-418C-84FF-490FC111BDB8}"/>
              </a:ext>
            </a:extLst>
          </p:cNvPr>
          <p:cNvSpPr/>
          <p:nvPr/>
        </p:nvSpPr>
        <p:spPr>
          <a:xfrm>
            <a:off x="5276772" y="2096403"/>
            <a:ext cx="506145" cy="5061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511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Yer Tutucusu 74">
            <a:extLst>
              <a:ext uri="{FF2B5EF4-FFF2-40B4-BE49-F238E27FC236}">
                <a16:creationId xmlns:a16="http://schemas.microsoft.com/office/drawing/2014/main" id="{2A664438-D71C-40E0-82D3-C986C605F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214" y="866912"/>
            <a:ext cx="4375245" cy="672204"/>
          </a:xfrm>
        </p:spPr>
        <p:txBody>
          <a:bodyPr>
            <a:normAutofit/>
          </a:bodyPr>
          <a:lstStyle/>
          <a:p>
            <a:pPr algn="l"/>
            <a:r>
              <a:rPr lang="tr-TR" sz="2800" dirty="0"/>
              <a:t>PROJE PLANI</a:t>
            </a:r>
          </a:p>
        </p:txBody>
      </p:sp>
      <p:pic>
        <p:nvPicPr>
          <p:cNvPr id="76" name="Resim 75">
            <a:extLst>
              <a:ext uri="{FF2B5EF4-FFF2-40B4-BE49-F238E27FC236}">
                <a16:creationId xmlns:a16="http://schemas.microsoft.com/office/drawing/2014/main" id="{3786A768-AD61-404C-ACBC-2E2CA6C6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8" y="1539116"/>
            <a:ext cx="10486417" cy="48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68B7C37-4578-4943-8A91-92A476DA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52612"/>
            <a:ext cx="4375245" cy="672204"/>
          </a:xfrm>
        </p:spPr>
        <p:txBody>
          <a:bodyPr>
            <a:normAutofit/>
          </a:bodyPr>
          <a:lstStyle/>
          <a:p>
            <a:pPr algn="l"/>
            <a:r>
              <a:rPr lang="tr-TR" sz="2800" dirty="0"/>
              <a:t>PROJE PLANI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A62F2E-D1F3-43C0-ABB9-60E5E2F4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9116"/>
            <a:ext cx="10120009" cy="47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0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30C62485-EB83-41BD-A0F3-003418E2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63077"/>
            <a:ext cx="4375245" cy="672204"/>
          </a:xfrm>
        </p:spPr>
        <p:txBody>
          <a:bodyPr/>
          <a:lstStyle/>
          <a:p>
            <a:pPr algn="l"/>
            <a:r>
              <a:rPr lang="tr-TR" dirty="0"/>
              <a:t>PROJE PLANI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A636C6-28CA-4F07-A97A-AF3F7DDD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5281"/>
            <a:ext cx="10421566" cy="48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547A5F8D-767B-49A4-9C7E-9562F899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843" y="648750"/>
            <a:ext cx="4375245" cy="672204"/>
          </a:xfrm>
        </p:spPr>
        <p:txBody>
          <a:bodyPr/>
          <a:lstStyle/>
          <a:p>
            <a:pPr algn="l"/>
            <a:r>
              <a:rPr lang="tr-TR" dirty="0"/>
              <a:t>PROJE PLANI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5E5B35-1DFF-4DAC-98E8-F7A0DAA8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3" y="1320954"/>
            <a:ext cx="10635574" cy="49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0EFB7EA-3C14-4407-A89F-3FFF33FD6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147" y="3017044"/>
            <a:ext cx="2835509" cy="823912"/>
          </a:xfrm>
        </p:spPr>
        <p:txBody>
          <a:bodyPr>
            <a:normAutofit/>
          </a:bodyPr>
          <a:lstStyle/>
          <a:p>
            <a:r>
              <a:rPr lang="tr-TR" dirty="0"/>
              <a:t>ORGANİZASYON YAPIMIZ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2E840AC1-BC1F-4277-BDD6-3F73417DBD68}"/>
              </a:ext>
            </a:extLst>
          </p:cNvPr>
          <p:cNvGrpSpPr/>
          <p:nvPr/>
        </p:nvGrpSpPr>
        <p:grpSpPr>
          <a:xfrm>
            <a:off x="4272673" y="1360694"/>
            <a:ext cx="6728490" cy="1368368"/>
            <a:chOff x="772" y="30351"/>
            <a:chExt cx="6728490" cy="1368368"/>
          </a:xfrm>
        </p:grpSpPr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7FDDEE58-B6C6-42B0-96BB-099FC9FAC661}"/>
                </a:ext>
              </a:extLst>
            </p:cNvPr>
            <p:cNvSpPr/>
            <p:nvPr/>
          </p:nvSpPr>
          <p:spPr>
            <a:xfrm>
              <a:off x="772" y="30351"/>
              <a:ext cx="6728490" cy="1368368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ikdörtgen: Köşeleri Yuvarlatılmış 4">
              <a:extLst>
                <a:ext uri="{FF2B5EF4-FFF2-40B4-BE49-F238E27FC236}">
                  <a16:creationId xmlns:a16="http://schemas.microsoft.com/office/drawing/2014/main" id="{9F92690F-1706-4A75-8087-D11F008D1F7A}"/>
                </a:ext>
              </a:extLst>
            </p:cNvPr>
            <p:cNvSpPr txBox="1"/>
            <p:nvPr/>
          </p:nvSpPr>
          <p:spPr>
            <a:xfrm>
              <a:off x="40850" y="70429"/>
              <a:ext cx="6648334" cy="12882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5900" kern="1200" dirty="0"/>
                <a:t>Proje Yönetim Ofisi</a:t>
              </a:r>
            </a:p>
          </p:txBody>
        </p:sp>
      </p:grpSp>
      <p:grpSp>
        <p:nvGrpSpPr>
          <p:cNvPr id="5" name="Grup 4">
            <a:extLst>
              <a:ext uri="{FF2B5EF4-FFF2-40B4-BE49-F238E27FC236}">
                <a16:creationId xmlns:a16="http://schemas.microsoft.com/office/drawing/2014/main" id="{FF0E23C5-745E-4CD1-84A6-AF7996B15928}"/>
              </a:ext>
            </a:extLst>
          </p:cNvPr>
          <p:cNvGrpSpPr/>
          <p:nvPr/>
        </p:nvGrpSpPr>
        <p:grpSpPr>
          <a:xfrm>
            <a:off x="4272673" y="2847758"/>
            <a:ext cx="4395258" cy="1368368"/>
            <a:chOff x="772" y="1517415"/>
            <a:chExt cx="4395258" cy="1368368"/>
          </a:xfrm>
        </p:grpSpPr>
        <p:sp>
          <p:nvSpPr>
            <p:cNvPr id="18" name="Dikdörtgen: Köşeleri Yuvarlatılmış 17">
              <a:extLst>
                <a:ext uri="{FF2B5EF4-FFF2-40B4-BE49-F238E27FC236}">
                  <a16:creationId xmlns:a16="http://schemas.microsoft.com/office/drawing/2014/main" id="{ABB1C694-2639-45B9-8669-26E293EE81ED}"/>
                </a:ext>
              </a:extLst>
            </p:cNvPr>
            <p:cNvSpPr/>
            <p:nvPr/>
          </p:nvSpPr>
          <p:spPr>
            <a:xfrm>
              <a:off x="772" y="1517415"/>
              <a:ext cx="4395258" cy="1368368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ikdörtgen: Köşeleri Yuvarlatılmış 6">
              <a:extLst>
                <a:ext uri="{FF2B5EF4-FFF2-40B4-BE49-F238E27FC236}">
                  <a16:creationId xmlns:a16="http://schemas.microsoft.com/office/drawing/2014/main" id="{F2813ABD-BB40-48AC-8DF0-47239275BB4C}"/>
                </a:ext>
              </a:extLst>
            </p:cNvPr>
            <p:cNvSpPr txBox="1"/>
            <p:nvPr/>
          </p:nvSpPr>
          <p:spPr>
            <a:xfrm>
              <a:off x="40850" y="1557493"/>
              <a:ext cx="4315102" cy="12882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700" kern="1200" dirty="0"/>
                <a:t>Akademisyenler</a:t>
              </a: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661112DA-9648-4DF5-B73B-1A51043CD660}"/>
              </a:ext>
            </a:extLst>
          </p:cNvPr>
          <p:cNvGrpSpPr/>
          <p:nvPr/>
        </p:nvGrpSpPr>
        <p:grpSpPr>
          <a:xfrm>
            <a:off x="4272673" y="4305640"/>
            <a:ext cx="2152428" cy="1368368"/>
            <a:chOff x="772" y="2975297"/>
            <a:chExt cx="2152428" cy="1368368"/>
          </a:xfrm>
        </p:grpSpPr>
        <p:sp>
          <p:nvSpPr>
            <p:cNvPr id="16" name="Dikdörtgen: Köşeleri Yuvarlatılmış 15">
              <a:extLst>
                <a:ext uri="{FF2B5EF4-FFF2-40B4-BE49-F238E27FC236}">
                  <a16:creationId xmlns:a16="http://schemas.microsoft.com/office/drawing/2014/main" id="{B870A6BA-4F6C-4D7D-B828-54B876101C63}"/>
                </a:ext>
              </a:extLst>
            </p:cNvPr>
            <p:cNvSpPr/>
            <p:nvPr/>
          </p:nvSpPr>
          <p:spPr>
            <a:xfrm>
              <a:off x="772" y="2975297"/>
              <a:ext cx="2152428" cy="1368368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ikdörtgen: Köşeleri Yuvarlatılmış 8">
              <a:extLst>
                <a:ext uri="{FF2B5EF4-FFF2-40B4-BE49-F238E27FC236}">
                  <a16:creationId xmlns:a16="http://schemas.microsoft.com/office/drawing/2014/main" id="{FC67CBDE-DA45-43CC-BE37-9D9C13D18652}"/>
                </a:ext>
              </a:extLst>
            </p:cNvPr>
            <p:cNvSpPr txBox="1"/>
            <p:nvPr/>
          </p:nvSpPr>
          <p:spPr>
            <a:xfrm>
              <a:off x="40850" y="3015375"/>
              <a:ext cx="2072272" cy="12882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300" kern="1200" dirty="0"/>
                <a:t>Konu – Alan Uzmanları</a:t>
              </a: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97E436AF-4F93-4692-9EDE-C5D1E4E72EAF}"/>
              </a:ext>
            </a:extLst>
          </p:cNvPr>
          <p:cNvGrpSpPr/>
          <p:nvPr/>
        </p:nvGrpSpPr>
        <p:grpSpPr>
          <a:xfrm>
            <a:off x="6515503" y="4305640"/>
            <a:ext cx="2152428" cy="1368368"/>
            <a:chOff x="2243602" y="2975297"/>
            <a:chExt cx="2152428" cy="1368368"/>
          </a:xfrm>
        </p:grpSpPr>
        <p:sp>
          <p:nvSpPr>
            <p:cNvPr id="14" name="Dikdörtgen: Köşeleri Yuvarlatılmış 13">
              <a:extLst>
                <a:ext uri="{FF2B5EF4-FFF2-40B4-BE49-F238E27FC236}">
                  <a16:creationId xmlns:a16="http://schemas.microsoft.com/office/drawing/2014/main" id="{49283160-4B98-4B86-8DD2-EAE9C24A3226}"/>
                </a:ext>
              </a:extLst>
            </p:cNvPr>
            <p:cNvSpPr/>
            <p:nvPr/>
          </p:nvSpPr>
          <p:spPr>
            <a:xfrm>
              <a:off x="2243602" y="2975297"/>
              <a:ext cx="2152428" cy="1368368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ikdörtgen: Köşeleri Yuvarlatılmış 10">
              <a:extLst>
                <a:ext uri="{FF2B5EF4-FFF2-40B4-BE49-F238E27FC236}">
                  <a16:creationId xmlns:a16="http://schemas.microsoft.com/office/drawing/2014/main" id="{123E43A2-F22A-42D7-8A13-86E2F1B26209}"/>
                </a:ext>
              </a:extLst>
            </p:cNvPr>
            <p:cNvSpPr txBox="1"/>
            <p:nvPr/>
          </p:nvSpPr>
          <p:spPr>
            <a:xfrm>
              <a:off x="2283680" y="3015375"/>
              <a:ext cx="2072272" cy="12882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300" kern="1200" dirty="0"/>
                <a:t>Çözüm Mimarları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300" kern="1200" dirty="0"/>
                <a:t>Veri Bilimciler</a:t>
              </a:r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3A86FBC1-A3AA-47A5-9DA2-5012C98662DD}"/>
              </a:ext>
            </a:extLst>
          </p:cNvPr>
          <p:cNvGrpSpPr/>
          <p:nvPr/>
        </p:nvGrpSpPr>
        <p:grpSpPr>
          <a:xfrm>
            <a:off x="8848735" y="2847758"/>
            <a:ext cx="2152428" cy="1368368"/>
            <a:chOff x="4576834" y="1517415"/>
            <a:chExt cx="2152428" cy="1368368"/>
          </a:xfrm>
        </p:grpSpPr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D91DA9F0-8A17-41BF-91D6-73F5419FDAC9}"/>
                </a:ext>
              </a:extLst>
            </p:cNvPr>
            <p:cNvSpPr/>
            <p:nvPr/>
          </p:nvSpPr>
          <p:spPr>
            <a:xfrm>
              <a:off x="4576834" y="1517415"/>
              <a:ext cx="2152428" cy="1368368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DD4E30D7-9AD8-44DE-8576-E3875E0C8D2C}"/>
                </a:ext>
              </a:extLst>
            </p:cNvPr>
            <p:cNvSpPr txBox="1"/>
            <p:nvPr/>
          </p:nvSpPr>
          <p:spPr>
            <a:xfrm>
              <a:off x="4616912" y="1557493"/>
              <a:ext cx="2072272" cy="12882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700" kern="1200" dirty="0"/>
                <a:t>Danışmanlar</a:t>
              </a: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5427B1D4-E5E0-4546-BE75-12A4F59A996D}"/>
              </a:ext>
            </a:extLst>
          </p:cNvPr>
          <p:cNvGrpSpPr/>
          <p:nvPr/>
        </p:nvGrpSpPr>
        <p:grpSpPr>
          <a:xfrm>
            <a:off x="8848735" y="4306809"/>
            <a:ext cx="2152428" cy="1368368"/>
            <a:chOff x="4576834" y="2976466"/>
            <a:chExt cx="2152428" cy="1368368"/>
          </a:xfrm>
        </p:grpSpPr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795B711E-3340-484B-A831-29F6331144A1}"/>
                </a:ext>
              </a:extLst>
            </p:cNvPr>
            <p:cNvSpPr/>
            <p:nvPr/>
          </p:nvSpPr>
          <p:spPr>
            <a:xfrm>
              <a:off x="4576834" y="2976466"/>
              <a:ext cx="2152428" cy="1368368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ikdörtgen: Köşeleri Yuvarlatılmış 14">
              <a:extLst>
                <a:ext uri="{FF2B5EF4-FFF2-40B4-BE49-F238E27FC236}">
                  <a16:creationId xmlns:a16="http://schemas.microsoft.com/office/drawing/2014/main" id="{722B1FFC-5C81-4E85-93AF-AE1885589244}"/>
                </a:ext>
              </a:extLst>
            </p:cNvPr>
            <p:cNvSpPr txBox="1"/>
            <p:nvPr/>
          </p:nvSpPr>
          <p:spPr>
            <a:xfrm>
              <a:off x="4616912" y="3016544"/>
              <a:ext cx="2072272" cy="12882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300" kern="1200" dirty="0"/>
                <a:t>Teknik Destek Personelleri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18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1566</TotalTime>
  <Words>709</Words>
  <Application>Microsoft Office PowerPoint</Application>
  <PresentationFormat>Geniş ekran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Corbel</vt:lpstr>
      <vt:lpstr>Corbel Light</vt:lpstr>
      <vt:lpstr>EYInterstate Light</vt:lpstr>
      <vt:lpstr>Helvetica Neue LT Pro 35 Thin</vt:lpstr>
      <vt:lpstr>Office Teması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 Ozturk</dc:creator>
  <cp:lastModifiedBy>Emre Ozturk</cp:lastModifiedBy>
  <cp:revision>93</cp:revision>
  <dcterms:created xsi:type="dcterms:W3CDTF">2020-11-24T08:16:40Z</dcterms:created>
  <dcterms:modified xsi:type="dcterms:W3CDTF">2020-12-03T07:14:38Z</dcterms:modified>
</cp:coreProperties>
</file>